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1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9144000" cy="5143500" type="screen16x9"/>
  <p:notesSz cx="6858000" cy="9144000"/>
  <p:embeddedFontLst>
    <p:embeddedFont>
      <p:font typeface="Corbel" panose="020B0503020204020204" pitchFamily="34" charset="0"/>
      <p:regular r:id="rId23"/>
      <p:bold r:id="rId24"/>
      <p:italic r:id="rId25"/>
      <p:boldItalic r:id="rId26"/>
    </p:embeddedFont>
    <p:embeddedFont>
      <p:font typeface="Roboto" panose="02000000000000000000" pitchFamily="2" charset="0"/>
      <p:regular r:id="rId27"/>
      <p:bold r:id="rId28"/>
      <p:italic r:id="rId29"/>
      <p:boldItalic r:id="rId30"/>
    </p:embeddedFont>
    <p:embeddedFont>
      <p:font typeface="Roboto ExtraLight" panose="020B0604020202020204" charset="0"/>
      <p:regular r:id="rId31"/>
      <p:bold r:id="rId32"/>
      <p:italic r:id="rId33"/>
      <p:boldItalic r:id="rId34"/>
    </p:embeddedFont>
    <p:embeddedFont>
      <p:font typeface="Roboto SemiBold" panose="020B0604020202020204" charset="0"/>
      <p:regular r:id="rId35"/>
      <p:bold r:id="rId36"/>
      <p:italic r:id="rId37"/>
      <p:boldItalic r:id="rId38"/>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3AA6814-8005-41D5-8A56-E92DB350D90C}">
  <a:tblStyle styleId="{63AA6814-8005-41D5-8A56-E92DB350D90C}"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2" d="100"/>
          <a:sy n="62" d="100"/>
        </p:scale>
        <p:origin x="1042" y="53"/>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font" Target="fonts/font15.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font" Target="fonts/font16.fntdata"/></Relationships>
</file>

<file path=ppt/media/image1.jpeg>
</file>

<file path=ppt/media/image10.png>
</file>

<file path=ppt/media/image2.png>
</file>

<file path=ppt/media/image3.png>
</file>

<file path=ppt/media/image4.png>
</file>

<file path=ppt/media/image5.jp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c6f73a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c6f73a04f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c6f73a04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341bb01b65d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341bb01b65d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341bb01b65d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341bb01b65d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c6f73a04f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 name="Google Shape;157;gc6f73a04f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341bb01b65d_0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341bb01b65d_0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341bb01b65d_0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341bb01b65d_0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341bb01b65d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341bb01b65d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41bb01b65d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41bb01b65d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341bb01b65d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341bb01b65d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341bb01b65d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341bb01b65d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c6f73a04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c6f73a04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c6f73a0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c6f73a04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transnational data set which contains all the transactions occurring between 01/12/2010 and 09/12/2011 for a UK-based and registered non-store online retail.The company mainly sells unique all-occasion gifts. Many customers of the company are wholesalers.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73a04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73a0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341bb01b65d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341bb01b65d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341bb01b65d_0_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341bb01b65d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341bb01b65d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341bb01b65d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341bb01b65d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341bb01b65d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c6f73a04f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c6f73a04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5132" y="1544259"/>
            <a:ext cx="9146751" cy="13716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74320" y="1624774"/>
            <a:ext cx="8603674" cy="1304510"/>
          </a:xfrm>
        </p:spPr>
        <p:txBody>
          <a:bodyPr tIns="45720" bIns="45720" anchor="ctr">
            <a:normAutofit/>
          </a:bodyPr>
          <a:lstStyle>
            <a:lvl1pPr algn="ctr">
              <a:lnSpc>
                <a:spcPct val="80000"/>
              </a:lnSpc>
              <a:defRPr sz="4500" spc="113" baseline="0"/>
            </a:lvl1pPr>
          </a:lstStyle>
          <a:p>
            <a:r>
              <a:rPr lang="en-US"/>
              <a:t>Click to edit Master title style</a:t>
            </a:r>
            <a:endParaRPr lang="en-US" dirty="0"/>
          </a:p>
        </p:txBody>
      </p:sp>
      <p:sp>
        <p:nvSpPr>
          <p:cNvPr id="3" name="Subtitle 2"/>
          <p:cNvSpPr>
            <a:spLocks noGrp="1"/>
          </p:cNvSpPr>
          <p:nvPr>
            <p:ph type="subTitle" idx="1"/>
          </p:nvPr>
        </p:nvSpPr>
        <p:spPr>
          <a:xfrm>
            <a:off x="1143000" y="2997188"/>
            <a:ext cx="6858000" cy="981941"/>
          </a:xfrm>
        </p:spPr>
        <p:txBody>
          <a:bodyPr>
            <a:normAutofit/>
          </a:bodyPr>
          <a:lstStyle>
            <a:lvl1pPr marL="0" indent="0" algn="ctr">
              <a:buNone/>
              <a:defRPr sz="1500"/>
            </a:lvl1pPr>
            <a:lvl2pPr marL="342900" indent="0" algn="ctr">
              <a:buNone/>
              <a:defRPr sz="1500"/>
            </a:lvl2pPr>
            <a:lvl3pPr marL="685800" indent="0" algn="ctr">
              <a:buNone/>
              <a:defRPr sz="1500"/>
            </a:lvl3pPr>
            <a:lvl4pPr marL="1028700" indent="0" algn="ctr">
              <a:buNone/>
              <a:defRPr sz="1500"/>
            </a:lvl4pPr>
            <a:lvl5pPr marL="1371600" indent="0" algn="ctr">
              <a:buNone/>
              <a:defRPr sz="1500"/>
            </a:lvl5pPr>
            <a:lvl6pPr marL="1714500" indent="0" algn="ctr">
              <a:buNone/>
              <a:defRPr sz="1500"/>
            </a:lvl6pPr>
            <a:lvl7pPr marL="2057400" indent="0" algn="ctr">
              <a:buNone/>
              <a:defRPr sz="1500"/>
            </a:lvl7pPr>
            <a:lvl8pPr marL="2400300" indent="0" algn="ctr">
              <a:buNone/>
              <a:defRPr sz="1500"/>
            </a:lvl8pPr>
            <a:lvl9pPr marL="2743200" indent="0" algn="ctr">
              <a:buNone/>
              <a:defRPr sz="15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AD6EE87-EBD5-4F12-A48A-63ACA297AC8F}" type="datetimeFigureOut">
              <a:rPr lang="en-US" smtClean="0"/>
              <a:t>1/12/2026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688969949"/>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D73815-2707-4475-8F1A-B873CB631BB4}" type="datetimeFigureOut">
              <a:rPr lang="en-US" smtClean="0"/>
              <a:t>1/12/2026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00219603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6764484" y="0"/>
            <a:ext cx="20574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870468" y="205978"/>
            <a:ext cx="1801785" cy="442317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05978"/>
            <a:ext cx="5979968" cy="442317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28650" y="4817141"/>
            <a:ext cx="2057397" cy="273844"/>
          </a:xfrm>
        </p:spPr>
        <p:txBody>
          <a:bodyPr/>
          <a:lstStyle/>
          <a:p>
            <a:fld id="{2A4AFB99-0EAB-4182-AFF8-E214C82A68F6}" type="datetimeFigureOut">
              <a:rPr lang="en-US" smtClean="0"/>
              <a:t>1/12/2026</a:t>
            </a:fld>
            <a:endParaRPr lang="en-US" dirty="0"/>
          </a:p>
        </p:txBody>
      </p:sp>
      <p:sp>
        <p:nvSpPr>
          <p:cNvPr id="5" name="Footer Placeholder 4"/>
          <p:cNvSpPr>
            <a:spLocks noGrp="1"/>
          </p:cNvSpPr>
          <p:nvPr>
            <p:ph type="ftr" sz="quarter" idx="11"/>
          </p:nvPr>
        </p:nvSpPr>
        <p:spPr>
          <a:xfrm>
            <a:off x="2832102" y="4817141"/>
            <a:ext cx="3209752" cy="273844"/>
          </a:xfrm>
        </p:spPr>
        <p:txBody>
          <a:bodyPr/>
          <a:lstStyle/>
          <a:p>
            <a:endParaRPr lang="en-US" dirty="0"/>
          </a:p>
        </p:txBody>
      </p:sp>
      <p:sp>
        <p:nvSpPr>
          <p:cNvPr id="6" name="Slide Number Placeholder 5"/>
          <p:cNvSpPr>
            <a:spLocks noGrp="1"/>
          </p:cNvSpPr>
          <p:nvPr>
            <p:ph type="sldNum" sz="quarter" idx="12"/>
          </p:nvPr>
        </p:nvSpPr>
        <p:spPr>
          <a:xfrm>
            <a:off x="6054787" y="4817141"/>
            <a:ext cx="659819" cy="273844"/>
          </a:xfrm>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41630574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8"/>
        <p:cNvGrpSpPr/>
        <p:nvPr/>
      </p:nvGrpSpPr>
      <p:grpSpPr>
        <a:xfrm>
          <a:off x="0" y="0"/>
          <a:ext cx="0" cy="0"/>
          <a:chOff x="0" y="0"/>
          <a:chExt cx="0" cy="0"/>
        </a:xfrm>
      </p:grpSpPr>
      <p:sp>
        <p:nvSpPr>
          <p:cNvPr id="21" name="Google Shape;21;p4"/>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2" name="Google Shape;22;p4"/>
          <p:cNvSpPr txBox="1">
            <a:spLocks noGrp="1"/>
          </p:cNvSpPr>
          <p:nvPr>
            <p:ph type="body" idx="1"/>
          </p:nvPr>
        </p:nvSpPr>
        <p:spPr>
          <a:xfrm>
            <a:off x="471900" y="1919075"/>
            <a:ext cx="8222100" cy="2710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5685943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4"/>
        <p:cNvGrpSpPr/>
        <p:nvPr/>
      </p:nvGrpSpPr>
      <p:grpSpPr>
        <a:xfrm>
          <a:off x="0" y="0"/>
          <a:ext cx="0" cy="0"/>
          <a:chOff x="0" y="0"/>
          <a:chExt cx="0" cy="0"/>
        </a:xfrm>
      </p:grpSpPr>
      <p:sp>
        <p:nvSpPr>
          <p:cNvPr id="27" name="Google Shape;27;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0" name="Google Shape;30;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3894928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6"/>
        <p:cNvGrpSpPr/>
        <p:nvPr/>
      </p:nvGrpSpPr>
      <p:grpSpPr>
        <a:xfrm>
          <a:off x="0" y="0"/>
          <a:ext cx="0" cy="0"/>
          <a:chOff x="0" y="0"/>
          <a:chExt cx="0" cy="0"/>
        </a:xfrm>
      </p:grpSpPr>
      <p:sp>
        <p:nvSpPr>
          <p:cNvPr id="39" name="Google Shape;39;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1" name="Google Shape;41;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2633939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Section title and description">
  <p:cSld name="Section title and description">
    <p:spTree>
      <p:nvGrpSpPr>
        <p:cNvPr id="1" name="Shape 45"/>
        <p:cNvGrpSpPr/>
        <p:nvPr/>
      </p:nvGrpSpPr>
      <p:grpSpPr>
        <a:xfrm>
          <a:off x="0" y="0"/>
          <a:ext cx="0" cy="0"/>
          <a:chOff x="0" y="0"/>
          <a:chExt cx="0" cy="0"/>
        </a:xfrm>
      </p:grpSpPr>
      <p:sp>
        <p:nvSpPr>
          <p:cNvPr id="48" name="Google Shape;48;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9" name="Google Shape;49;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50" name="Google Shape;50;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1" name="Google Shape;51;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7023656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ig number">
  <p:cSld name="Big number">
    <p:bg>
      <p:bgPr>
        <a:solidFill>
          <a:schemeClr val="accent4"/>
        </a:solidFill>
        <a:effectLst/>
      </p:bgPr>
    </p:bg>
    <p:spTree>
      <p:nvGrpSpPr>
        <p:cNvPr id="1" name="Shape 57"/>
        <p:cNvGrpSpPr/>
        <p:nvPr/>
      </p:nvGrpSpPr>
      <p:grpSpPr>
        <a:xfrm>
          <a:off x="0" y="0"/>
          <a:ext cx="0" cy="0"/>
          <a:chOff x="0" y="0"/>
          <a:chExt cx="0" cy="0"/>
        </a:xfrm>
      </p:grpSpPr>
      <p:sp>
        <p:nvSpPr>
          <p:cNvPr id="58" name="Google Shape;58;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60" name="Google Shape;60;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938463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5D3794B-289A-4A80-97D7-111025398D45}" type="datetimeFigureOut">
              <a:rPr lang="en-US" smtClean="0"/>
              <a:t>1/12/2026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69919917"/>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5132" y="1544259"/>
            <a:ext cx="9146751" cy="1371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24893" y="1656659"/>
            <a:ext cx="7886700" cy="1257300"/>
          </a:xfrm>
        </p:spPr>
        <p:txBody>
          <a:bodyPr anchor="ctr">
            <a:noAutofit/>
          </a:bodyPr>
          <a:lstStyle>
            <a:lvl1pPr algn="ctr">
              <a:lnSpc>
                <a:spcPct val="80000"/>
              </a:lnSpc>
              <a:defRPr sz="4500" b="0" spc="113" baseline="0">
                <a:solidFill>
                  <a:schemeClr val="bg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24893" y="3007751"/>
            <a:ext cx="7886700" cy="880979"/>
          </a:xfrm>
        </p:spPr>
        <p:txBody>
          <a:bodyPr anchor="t">
            <a:normAutofit/>
          </a:bodyPr>
          <a:lstStyle>
            <a:lvl1pPr marL="0" indent="0" algn="ctr">
              <a:buNone/>
              <a:defRPr sz="1500">
                <a:solidFill>
                  <a:schemeClr val="tx2"/>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5A61015F-7CC6-4D0A-9D87-873EA4C304CC}" type="datetimeFigureOut">
              <a:rPr lang="en-US" smtClean="0"/>
              <a:t>1/12/2026</a:t>
            </a:fld>
            <a:endParaRPr lang="en-US" dirty="0"/>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tx2"/>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607588805"/>
      </p:ext>
    </p:extLst>
  </p:cSld>
  <p:clrMapOvr>
    <a:overrideClrMapping bg1="lt1" tx1="dk1" bg2="lt2" tx2="dk2" accent1="accent1" accent2="accent2" accent3="accent3" accent4="accent4" accent5="accent5" accent6="accent6" hlink="hlink" folHlink="folHlink"/>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04008" y="1508760"/>
            <a:ext cx="3566160" cy="31546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72793" y="1508760"/>
            <a:ext cx="3566160" cy="315468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C6A301-0538-44EC-B09D-202E1042A48B}" type="datetimeFigureOut">
              <a:rPr lang="en-US" smtClean="0"/>
              <a:t>1/12/2026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1992546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905256" y="1435102"/>
            <a:ext cx="3566160" cy="557321"/>
          </a:xfrm>
        </p:spPr>
        <p:txBody>
          <a:bodyPr anchor="ctr">
            <a:normAutofit/>
          </a:bodyPr>
          <a:lstStyle>
            <a:lvl1pPr marL="0" indent="0">
              <a:buNone/>
              <a:defRPr sz="1575"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905256" y="1992425"/>
            <a:ext cx="3566160" cy="26746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73423" y="1435102"/>
            <a:ext cx="3566160" cy="557321"/>
          </a:xfrm>
        </p:spPr>
        <p:txBody>
          <a:bodyPr anchor="ctr">
            <a:normAutofit/>
          </a:bodyPr>
          <a:lstStyle>
            <a:lvl1pPr marL="0" indent="0">
              <a:buNone/>
              <a:defRPr sz="1575"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73423" y="1992423"/>
            <a:ext cx="3566160" cy="2674620"/>
          </a:xfrm>
        </p:spPr>
        <p:txBody>
          <a:bodyPr/>
          <a:lstStyle>
            <a:lvl1pPr>
              <a:defRPr sz="165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89574A-8875-45EF-8EA2-3CAA0F7ABC4C}" type="datetimeFigureOut">
              <a:rPr lang="en-US" smtClean="0"/>
              <a:t>1/12/2026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410271957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EF4D4C-5367-4C26-9E2B-D8088D7FCA81}" type="datetimeFigureOut">
              <a:rPr lang="en-US" smtClean="0"/>
              <a:t>1/12/2026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341447197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E91E96-98B0-4413-9547-46F3504108EF}" type="datetimeFigureOut">
              <a:rPr lang="en-US" smtClean="0"/>
              <a:t>1/12/2026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28426862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905256" y="1590041"/>
            <a:ext cx="4594860" cy="3086100"/>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841767" y="1610615"/>
            <a:ext cx="2400300" cy="2574239"/>
          </a:xfrm>
        </p:spPr>
        <p:txBody>
          <a:bodyPr>
            <a:normAutofit/>
          </a:bodyPr>
          <a:lstStyle>
            <a:lvl1pPr marL="0" indent="0">
              <a:lnSpc>
                <a:spcPct val="95000"/>
              </a:lnSpc>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05C68B11-C5A8-448C-8CE9-B1A273C79CFC}" type="datetimeFigureOut">
              <a:rPr lang="en-US" smtClean="0"/>
              <a:t>1/12/2026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1477732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Picture Placeholder 2"/>
          <p:cNvSpPr>
            <a:spLocks noGrp="1" noChangeAspect="1"/>
          </p:cNvSpPr>
          <p:nvPr>
            <p:ph type="pic" idx="1"/>
          </p:nvPr>
        </p:nvSpPr>
        <p:spPr>
          <a:xfrm>
            <a:off x="960120" y="1658621"/>
            <a:ext cx="4594860" cy="2948940"/>
          </a:xfrm>
          <a:solidFill>
            <a:schemeClr val="tx2">
              <a:lumMod val="60000"/>
              <a:lumOff val="40000"/>
            </a:schemeClr>
          </a:solidFill>
        </p:spPr>
        <p:txBody>
          <a:bodyPr tIns="365760" anchor="t"/>
          <a:lstStyle>
            <a:lvl1pPr marL="0" indent="0" algn="ctr">
              <a:buNone/>
              <a:defRPr sz="2400">
                <a:solidFill>
                  <a:schemeClr val="tx1">
                    <a:lumMod val="50000"/>
                  </a:schemeClr>
                </a:solidFill>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5843016" y="1612966"/>
            <a:ext cx="2400300" cy="2571750"/>
          </a:xfrm>
        </p:spPr>
        <p:txBody>
          <a:bodyPr>
            <a:normAutofit/>
          </a:bodyPr>
          <a:lstStyle>
            <a:lvl1pPr marL="0" indent="0">
              <a:lnSpc>
                <a:spcPct val="95000"/>
              </a:lnSpc>
              <a:buNone/>
              <a:defRPr sz="13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C7616CA0-919D-4A49-9C8A-62FDFB3A5183}" type="datetimeFigureOut">
              <a:rPr lang="en-US" smtClean="0"/>
              <a:t>1/12/2026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16181008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362" y="132082"/>
            <a:ext cx="9141714" cy="123443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902189" y="213132"/>
            <a:ext cx="7338060" cy="113157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02189" y="1508760"/>
            <a:ext cx="7338060" cy="315468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01699" y="4817141"/>
            <a:ext cx="2250671" cy="273844"/>
          </a:xfrm>
          <a:prstGeom prst="rect">
            <a:avLst/>
          </a:prstGeom>
        </p:spPr>
        <p:txBody>
          <a:bodyPr vert="horz" lIns="91440" tIns="45720" rIns="45720" bIns="45720" rtlCol="0" anchor="ctr"/>
          <a:lstStyle>
            <a:lvl1pPr algn="l">
              <a:defRPr sz="788">
                <a:solidFill>
                  <a:schemeClr val="tx1"/>
                </a:solidFill>
              </a:defRPr>
            </a:lvl1pPr>
          </a:lstStyle>
          <a:p>
            <a:fld id="{90298CD5-6C1E-4009-B41F-6DF62E31D3BE}" type="datetimeFigureOut">
              <a:rPr lang="en-US" smtClean="0"/>
              <a:pPr/>
              <a:t>1/12/2026</a:t>
            </a:fld>
            <a:endParaRPr lang="en-US" dirty="0"/>
          </a:p>
        </p:txBody>
      </p:sp>
      <p:sp>
        <p:nvSpPr>
          <p:cNvPr id="5" name="Footer Placeholder 4"/>
          <p:cNvSpPr>
            <a:spLocks noGrp="1"/>
          </p:cNvSpPr>
          <p:nvPr>
            <p:ph type="ftr" sz="quarter" idx="3"/>
          </p:nvPr>
        </p:nvSpPr>
        <p:spPr>
          <a:xfrm>
            <a:off x="4197353" y="4817141"/>
            <a:ext cx="3783330" cy="273844"/>
          </a:xfrm>
          <a:prstGeom prst="rect">
            <a:avLst/>
          </a:prstGeom>
        </p:spPr>
        <p:txBody>
          <a:bodyPr vert="horz" lIns="91440" tIns="45720" rIns="91440" bIns="45720" rtlCol="0" anchor="ctr"/>
          <a:lstStyle>
            <a:lvl1pPr algn="r">
              <a:defRPr sz="788">
                <a:solidFill>
                  <a:schemeClr val="tx1"/>
                </a:solidFill>
              </a:defRPr>
            </a:lvl1pPr>
          </a:lstStyle>
          <a:p>
            <a:endParaRPr lang="en-US" dirty="0"/>
          </a:p>
        </p:txBody>
      </p:sp>
      <p:sp>
        <p:nvSpPr>
          <p:cNvPr id="6" name="Slide Number Placeholder 5"/>
          <p:cNvSpPr>
            <a:spLocks noGrp="1"/>
          </p:cNvSpPr>
          <p:nvPr>
            <p:ph type="sldNum" sz="quarter" idx="4"/>
          </p:nvPr>
        </p:nvSpPr>
        <p:spPr>
          <a:xfrm>
            <a:off x="7994195" y="4817141"/>
            <a:ext cx="709698" cy="273844"/>
          </a:xfrm>
          <a:prstGeom prst="rect">
            <a:avLst/>
          </a:prstGeom>
        </p:spPr>
        <p:txBody>
          <a:bodyPr vert="horz" lIns="45720" tIns="45720" rIns="91440" bIns="45720" rtlCol="0" anchor="ctr"/>
          <a:lstStyle>
            <a:lvl1pPr algn="l">
              <a:defRPr sz="900" b="0">
                <a:solidFill>
                  <a:schemeClr val="tx1"/>
                </a:solidFill>
              </a:defRPr>
            </a:lvl1pPr>
          </a:lstStyle>
          <a:p>
            <a:pPr marL="0" lvl="0" indent="0" algn="r" rtl="0">
              <a:spcBef>
                <a:spcPts val="0"/>
              </a:spcBef>
              <a:spcAft>
                <a:spcPts val="0"/>
              </a:spcAft>
              <a:buNone/>
            </a:pPr>
            <a:fld id="{00000000-1234-1234-1234-123412341234}" type="slidenum">
              <a:rPr lang="en" smtClean="0"/>
              <a:t>‹#›</a:t>
            </a:fld>
            <a:endParaRPr lang="en"/>
          </a:p>
        </p:txBody>
      </p:sp>
    </p:spTree>
    <p:extLst>
      <p:ext uri="{BB962C8B-B14F-4D97-AF65-F5344CB8AC3E}">
        <p14:creationId xmlns:p14="http://schemas.microsoft.com/office/powerpoint/2010/main" val="789466874"/>
      </p:ext>
    </p:extLst>
  </p:cSld>
  <p:clrMap bg1="dk1" tx1="lt1" bg2="dk2" tx2="lt2" accent1="accent1" accent2="accent2" accent3="accent3" accent4="accent4" accent5="accent5" accent6="accent6" hlink="hlink" folHlink="folHlink"/>
  <p:sldLayoutIdLst>
    <p:sldLayoutId id="2147483819" r:id="rId1"/>
    <p:sldLayoutId id="2147483820" r:id="rId2"/>
    <p:sldLayoutId id="2147483821" r:id="rId3"/>
    <p:sldLayoutId id="2147483822" r:id="rId4"/>
    <p:sldLayoutId id="2147483823" r:id="rId5"/>
    <p:sldLayoutId id="2147483824" r:id="rId6"/>
    <p:sldLayoutId id="2147483825" r:id="rId7"/>
    <p:sldLayoutId id="2147483826" r:id="rId8"/>
    <p:sldLayoutId id="2147483827" r:id="rId9"/>
    <p:sldLayoutId id="2147483828" r:id="rId10"/>
    <p:sldLayoutId id="2147483829" r:id="rId11"/>
    <p:sldLayoutId id="2147483830" r:id="rId12"/>
    <p:sldLayoutId id="2147483831" r:id="rId13"/>
    <p:sldLayoutId id="2147483832" r:id="rId14"/>
    <p:sldLayoutId id="2147483833" r:id="rId15"/>
    <p:sldLayoutId id="2147483834" r:id="rId16"/>
  </p:sldLayoutIdLst>
  <p:hf sldNum="0" hdr="0" ftr="0" dt="0"/>
  <p:txStyles>
    <p:titleStyle>
      <a:lvl1pPr algn="l" defTabSz="685800" rtl="0" eaLnBrk="1" latinLnBrk="0" hangingPunct="1">
        <a:lnSpc>
          <a:spcPct val="85000"/>
        </a:lnSpc>
        <a:spcBef>
          <a:spcPct val="0"/>
        </a:spcBef>
        <a:buNone/>
        <a:defRPr sz="3000" kern="1200" cap="all" baseline="0">
          <a:solidFill>
            <a:schemeClr val="bg2"/>
          </a:solidFill>
          <a:latin typeface="+mj-lt"/>
          <a:ea typeface="+mj-ea"/>
          <a:cs typeface="+mj-cs"/>
        </a:defRPr>
      </a:lvl1pPr>
    </p:titleStyle>
    <p:bodyStyle>
      <a:lvl1pPr marL="137160" indent="-137160" algn="l" defTabSz="685800" rtl="0" eaLnBrk="1" latinLnBrk="0" hangingPunct="1">
        <a:lnSpc>
          <a:spcPct val="90000"/>
        </a:lnSpc>
        <a:spcBef>
          <a:spcPts val="900"/>
        </a:spcBef>
        <a:spcAft>
          <a:spcPts val="150"/>
        </a:spcAft>
        <a:buClr>
          <a:schemeClr val="tx1"/>
        </a:buClr>
        <a:buFont typeface="Wingdings" pitchFamily="2" charset="2"/>
        <a:buChar char=""/>
        <a:defRPr sz="1650" kern="1200">
          <a:solidFill>
            <a:schemeClr val="tx1"/>
          </a:solidFill>
          <a:latin typeface="+mn-lt"/>
          <a:ea typeface="+mn-ea"/>
          <a:cs typeface="+mn-cs"/>
        </a:defRPr>
      </a:lvl1pPr>
      <a:lvl2pPr marL="308610" indent="-137160" algn="l" defTabSz="685800" rtl="0" eaLnBrk="1" latinLnBrk="0" hangingPunct="1">
        <a:lnSpc>
          <a:spcPct val="90000"/>
        </a:lnSpc>
        <a:spcBef>
          <a:spcPts val="150"/>
        </a:spcBef>
        <a:spcAft>
          <a:spcPts val="300"/>
        </a:spcAft>
        <a:buClr>
          <a:schemeClr val="tx1"/>
        </a:buClr>
        <a:buFont typeface="Wingdings" pitchFamily="2" charset="2"/>
        <a:buChar char=""/>
        <a:defRPr sz="1500" kern="1200">
          <a:solidFill>
            <a:schemeClr val="tx1"/>
          </a:solidFill>
          <a:latin typeface="+mn-lt"/>
          <a:ea typeface="+mn-ea"/>
          <a:cs typeface="+mn-cs"/>
        </a:defRPr>
      </a:lvl2pPr>
      <a:lvl3pPr marL="480060" indent="-137160" algn="l" defTabSz="685800" rtl="0" eaLnBrk="1" latinLnBrk="0" hangingPunct="1">
        <a:lnSpc>
          <a:spcPct val="90000"/>
        </a:lnSpc>
        <a:spcBef>
          <a:spcPts val="150"/>
        </a:spcBef>
        <a:spcAft>
          <a:spcPts val="300"/>
        </a:spcAft>
        <a:buClr>
          <a:schemeClr val="tx1"/>
        </a:buClr>
        <a:buFont typeface="Wingdings" pitchFamily="2" charset="2"/>
        <a:buChar char=""/>
        <a:defRPr sz="1350" kern="1200">
          <a:solidFill>
            <a:schemeClr val="tx1"/>
          </a:solidFill>
          <a:latin typeface="+mn-lt"/>
          <a:ea typeface="+mn-ea"/>
          <a:cs typeface="+mn-cs"/>
        </a:defRPr>
      </a:lvl3pPr>
      <a:lvl4pPr marL="65151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4pPr>
      <a:lvl5pPr marL="822960" indent="-13716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5pPr>
      <a:lvl6pPr marL="9634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6pPr>
      <a:lvl7pPr marL="11038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7pPr>
      <a:lvl8pPr marL="12217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8pPr>
      <a:lvl9pPr marL="1354650" indent="-171450" algn="l" defTabSz="685800" rtl="0" eaLnBrk="1" latinLnBrk="0" hangingPunct="1">
        <a:lnSpc>
          <a:spcPct val="90000"/>
        </a:lnSpc>
        <a:spcBef>
          <a:spcPts val="150"/>
        </a:spcBef>
        <a:spcAft>
          <a:spcPts val="300"/>
        </a:spcAft>
        <a:buClr>
          <a:schemeClr val="tx1"/>
        </a:buClr>
        <a:buFont typeface="Wingdings" pitchFamily="2" charset="2"/>
        <a:buChar char=""/>
        <a:defRPr sz="120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datasets/carrie1/ecommerce-data" TargetMode="External"/><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300" b="1"/>
              <a:t>Customer Segmentation Using RFM Analysis in E-Commerce</a:t>
            </a:r>
            <a:endParaRPr sz="3300" b="1"/>
          </a:p>
        </p:txBody>
      </p:sp>
      <p:sp>
        <p:nvSpPr>
          <p:cNvPr id="68" name="Google Shape;68;p13"/>
          <p:cNvSpPr txBox="1">
            <a:spLocks noGrp="1"/>
          </p:cNvSpPr>
          <p:nvPr>
            <p:ph type="subTitle" idx="1"/>
          </p:nvPr>
        </p:nvSpPr>
        <p:spPr>
          <a:xfrm>
            <a:off x="3892378" y="4494200"/>
            <a:ext cx="4150847" cy="432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dirty="0"/>
              <a:t>      Malini Roy Choudhury</a:t>
            </a:r>
            <a:endParaRPr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2"/>
          <p:cNvSpPr txBox="1">
            <a:spLocks noGrp="1"/>
          </p:cNvSpPr>
          <p:nvPr>
            <p:ph type="title"/>
          </p:nvPr>
        </p:nvSpPr>
        <p:spPr>
          <a:xfrm>
            <a:off x="311700" y="1249225"/>
            <a:ext cx="8520600" cy="189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solidFill>
                  <a:schemeClr val="tx1"/>
                </a:solidFill>
              </a:rPr>
              <a:t>26%</a:t>
            </a:r>
            <a:endParaRPr dirty="0">
              <a:solidFill>
                <a:schemeClr val="tx1"/>
              </a:solidFill>
            </a:endParaRPr>
          </a:p>
        </p:txBody>
      </p:sp>
      <p:sp>
        <p:nvSpPr>
          <p:cNvPr id="140" name="Google Shape;140;p22"/>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Customers contribute to 80% of the revenue.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3"/>
          <p:cNvSpPr txBox="1">
            <a:spLocks noGrp="1"/>
          </p:cNvSpPr>
          <p:nvPr>
            <p:ph type="title"/>
          </p:nvPr>
        </p:nvSpPr>
        <p:spPr>
          <a:xfrm>
            <a:off x="311700" y="1249225"/>
            <a:ext cx="8520600" cy="1890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4400" dirty="0">
                <a:solidFill>
                  <a:schemeClr val="tx1"/>
                </a:solidFill>
              </a:rPr>
              <a:t>21%</a:t>
            </a:r>
            <a:endParaRPr sz="14400" dirty="0">
              <a:solidFill>
                <a:schemeClr val="tx1"/>
              </a:solidFill>
            </a:endParaRPr>
          </a:p>
        </p:txBody>
      </p:sp>
      <p:sp>
        <p:nvSpPr>
          <p:cNvPr id="146" name="Google Shape;146;p23"/>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Products contribute to 80% of the revenue.</a:t>
            </a: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4"/>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RFM Analysis and Customer Segmentation</a:t>
            </a:r>
            <a:endParaRPr/>
          </a:p>
        </p:txBody>
      </p:sp>
      <p:sp>
        <p:nvSpPr>
          <p:cNvPr id="152" name="Google Shape;152;p24"/>
          <p:cNvSpPr txBox="1">
            <a:spLocks noGrp="1"/>
          </p:cNvSpPr>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What is RFM?</a:t>
            </a:r>
            <a:endParaRPr sz="1300" b="1"/>
          </a:p>
          <a:p>
            <a:pPr marL="0" lvl="0" indent="0" algn="l" rtl="0">
              <a:lnSpc>
                <a:spcPct val="100000"/>
              </a:lnSpc>
              <a:spcBef>
                <a:spcPts val="1200"/>
              </a:spcBef>
              <a:spcAft>
                <a:spcPts val="0"/>
              </a:spcAft>
              <a:buNone/>
            </a:pPr>
            <a:r>
              <a:rPr lang="en" sz="1300" b="1"/>
              <a:t>Recency (R):</a:t>
            </a:r>
            <a:r>
              <a:rPr lang="en" sz="1300"/>
              <a:t> Days since last purchase</a:t>
            </a:r>
            <a:endParaRPr sz="1300"/>
          </a:p>
          <a:p>
            <a:pPr marL="0" lvl="0" indent="0" algn="l" rtl="0">
              <a:lnSpc>
                <a:spcPct val="100000"/>
              </a:lnSpc>
              <a:spcBef>
                <a:spcPts val="0"/>
              </a:spcBef>
              <a:spcAft>
                <a:spcPts val="0"/>
              </a:spcAft>
              <a:buNone/>
            </a:pPr>
            <a:r>
              <a:rPr lang="en" sz="1300" b="1"/>
              <a:t>Frequency (F):</a:t>
            </a:r>
            <a:r>
              <a:rPr lang="en" sz="1300"/>
              <a:t> Number of purchases</a:t>
            </a:r>
            <a:endParaRPr sz="1300"/>
          </a:p>
          <a:p>
            <a:pPr marL="0" lvl="0" indent="0" algn="l" rtl="0">
              <a:lnSpc>
                <a:spcPct val="100000"/>
              </a:lnSpc>
              <a:spcBef>
                <a:spcPts val="0"/>
              </a:spcBef>
              <a:spcAft>
                <a:spcPts val="0"/>
              </a:spcAft>
              <a:buNone/>
            </a:pPr>
            <a:r>
              <a:rPr lang="en" sz="1300" b="1"/>
              <a:t>Monetary (M):</a:t>
            </a:r>
            <a:r>
              <a:rPr lang="en" sz="1300"/>
              <a:t> Total spending</a:t>
            </a:r>
            <a:endParaRPr sz="1300"/>
          </a:p>
          <a:p>
            <a:pPr marL="0" lvl="0" indent="0" algn="l" rtl="0">
              <a:spcBef>
                <a:spcPts val="1200"/>
              </a:spcBef>
              <a:spcAft>
                <a:spcPts val="0"/>
              </a:spcAft>
              <a:buNone/>
            </a:pPr>
            <a:endParaRPr sz="1300"/>
          </a:p>
          <a:p>
            <a:pPr marL="0" lvl="0" indent="0" algn="l" rtl="0">
              <a:spcBef>
                <a:spcPts val="1200"/>
              </a:spcBef>
              <a:spcAft>
                <a:spcPts val="0"/>
              </a:spcAft>
              <a:buNone/>
            </a:pPr>
            <a:r>
              <a:rPr lang="en" sz="1300"/>
              <a:t>Customers are segmented into </a:t>
            </a:r>
            <a:r>
              <a:rPr lang="en" sz="1300" b="1"/>
              <a:t>five equal buckets</a:t>
            </a:r>
            <a:r>
              <a:rPr lang="en" sz="1300"/>
              <a:t> based on Recency, Frequency, and Monetary values. Each customer is ranked for each metric, assigned a </a:t>
            </a:r>
            <a:r>
              <a:rPr lang="en" sz="1300" b="1"/>
              <a:t>score from 1 to 5</a:t>
            </a:r>
            <a:r>
              <a:rPr lang="en" sz="1300"/>
              <a:t>, and their scores are summed to derive an overall </a:t>
            </a:r>
            <a:r>
              <a:rPr lang="en" sz="1300" b="1"/>
              <a:t>RFM score</a:t>
            </a:r>
            <a:r>
              <a:rPr lang="en" sz="1300"/>
              <a:t> for analysis.</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
        <p:nvSpPr>
          <p:cNvPr id="154" name="Google Shape;154;p24"/>
          <p:cNvSpPr txBox="1">
            <a:spLocks noGrp="1"/>
          </p:cNvSpPr>
          <p:nvPr>
            <p:ph type="body" idx="2"/>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pic>
        <p:nvPicPr>
          <p:cNvPr id="153" name="Google Shape;153;p24"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25" title="graph.png"/>
          <p:cNvPicPr preferRelativeResize="0"/>
          <p:nvPr/>
        </p:nvPicPr>
        <p:blipFill>
          <a:blip r:embed="rId3">
            <a:alphaModFix/>
          </a:blip>
          <a:stretch>
            <a:fillRect/>
          </a:stretch>
        </p:blipFill>
        <p:spPr>
          <a:xfrm>
            <a:off x="1958250" y="703525"/>
            <a:ext cx="5244527" cy="4439973"/>
          </a:xfrm>
          <a:prstGeom prst="rect">
            <a:avLst/>
          </a:prstGeom>
          <a:noFill/>
          <a:ln>
            <a:noFill/>
          </a:ln>
        </p:spPr>
      </p:pic>
      <p:sp>
        <p:nvSpPr>
          <p:cNvPr id="160" name="Google Shape;160;p25"/>
          <p:cNvSpPr txBox="1"/>
          <p:nvPr/>
        </p:nvSpPr>
        <p:spPr>
          <a:xfrm>
            <a:off x="773700" y="-12950"/>
            <a:ext cx="7596600" cy="7617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737373"/>
                </a:solidFill>
                <a:latin typeface="Roboto"/>
                <a:ea typeface="Roboto"/>
                <a:cs typeface="Roboto"/>
                <a:sym typeface="Roboto"/>
              </a:rPr>
              <a:t>Heat Map based on RFM Score</a:t>
            </a:r>
            <a:endParaRPr sz="3000">
              <a:solidFill>
                <a:srgbClr val="737373"/>
              </a:solidFill>
              <a:latin typeface="Roboto"/>
              <a:ea typeface="Roboto"/>
              <a:cs typeface="Roboto"/>
              <a:sym typeface="Roboto"/>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6"/>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RFM Analysis and Customer Segmentation</a:t>
            </a:r>
            <a:endParaRPr/>
          </a:p>
        </p:txBody>
      </p:sp>
      <p:sp>
        <p:nvSpPr>
          <p:cNvPr id="167" name="Google Shape;167;p26"/>
          <p:cNvSpPr txBox="1">
            <a:spLocks noGrp="1"/>
          </p:cNvSpPr>
          <p:nvPr>
            <p:ph type="body" idx="1"/>
          </p:nvPr>
        </p:nvSpPr>
        <p:spPr>
          <a:xfrm>
            <a:off x="48915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Based on this RFM Score Analysis, we have four customer segments: </a:t>
            </a:r>
            <a:br>
              <a:rPr lang="en" sz="1300" b="1"/>
            </a:br>
            <a:br>
              <a:rPr lang="en" sz="1300" b="1"/>
            </a:br>
            <a:r>
              <a:rPr lang="en" sz="1300" b="1"/>
              <a:t>1. High Value Customers </a:t>
            </a:r>
            <a:endParaRPr sz="1300" b="1"/>
          </a:p>
          <a:p>
            <a:pPr marL="0" lvl="0" indent="0" algn="l" rtl="0">
              <a:spcBef>
                <a:spcPts val="1200"/>
              </a:spcBef>
              <a:spcAft>
                <a:spcPts val="0"/>
              </a:spcAft>
              <a:buNone/>
            </a:pPr>
            <a:r>
              <a:rPr lang="en" sz="1300" b="1"/>
              <a:t>2. Loyal Customers </a:t>
            </a:r>
            <a:endParaRPr sz="1300" b="1"/>
          </a:p>
          <a:p>
            <a:pPr marL="0" lvl="0" indent="0" algn="l" rtl="0">
              <a:spcBef>
                <a:spcPts val="1200"/>
              </a:spcBef>
              <a:spcAft>
                <a:spcPts val="0"/>
              </a:spcAft>
              <a:buNone/>
            </a:pPr>
            <a:r>
              <a:rPr lang="en" sz="1300" b="1"/>
              <a:t>3. At-Risk Customers</a:t>
            </a:r>
            <a:endParaRPr sz="1300" b="1"/>
          </a:p>
          <a:p>
            <a:pPr marL="0" lvl="0" indent="0" algn="l" rtl="0">
              <a:spcBef>
                <a:spcPts val="1200"/>
              </a:spcBef>
              <a:spcAft>
                <a:spcPts val="0"/>
              </a:spcAft>
              <a:buNone/>
            </a:pPr>
            <a:r>
              <a:rPr lang="en" sz="1300" b="1"/>
              <a:t>4. Dormant Customers</a:t>
            </a:r>
            <a:endParaRPr sz="1300" b="1"/>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pic>
        <p:nvPicPr>
          <p:cNvPr id="166" name="Google Shape;166;p26" title="Heatmap.jpg"/>
          <p:cNvPicPr preferRelativeResize="0"/>
          <p:nvPr/>
        </p:nvPicPr>
        <p:blipFill>
          <a:blip r:embed="rId3">
            <a:alphaModFix/>
          </a:blip>
          <a:stretch>
            <a:fillRect/>
          </a:stretch>
        </p:blipFill>
        <p:spPr>
          <a:xfrm>
            <a:off x="573200" y="1806400"/>
            <a:ext cx="3786324" cy="326105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27"/>
          <p:cNvSpPr txBox="1"/>
          <p:nvPr/>
        </p:nvSpPr>
        <p:spPr>
          <a:xfrm>
            <a:off x="0" y="66275"/>
            <a:ext cx="9144000" cy="323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2000" b="1">
                <a:solidFill>
                  <a:schemeClr val="lt2"/>
                </a:solidFill>
                <a:latin typeface="Roboto"/>
                <a:ea typeface="Roboto"/>
                <a:cs typeface="Roboto"/>
                <a:sym typeface="Roboto"/>
              </a:rPr>
              <a:t> Dashboard</a:t>
            </a:r>
            <a:endParaRPr sz="2000" b="1">
              <a:solidFill>
                <a:schemeClr val="lt2"/>
              </a:solidFill>
              <a:latin typeface="Roboto"/>
              <a:ea typeface="Roboto"/>
              <a:cs typeface="Roboto"/>
              <a:sym typeface="Roboto"/>
            </a:endParaRPr>
          </a:p>
        </p:txBody>
      </p:sp>
      <p:pic>
        <p:nvPicPr>
          <p:cNvPr id="173" name="Google Shape;173;p27" title="dashboard-3_page-0001.jpg"/>
          <p:cNvPicPr preferRelativeResize="0"/>
          <p:nvPr/>
        </p:nvPicPr>
        <p:blipFill rotWithShape="1">
          <a:blip r:embed="rId3">
            <a:alphaModFix/>
          </a:blip>
          <a:srcRect l="13012" t="930" r="14005" b="1136"/>
          <a:stretch/>
        </p:blipFill>
        <p:spPr>
          <a:xfrm rot="5400000">
            <a:off x="2248500" y="-1696924"/>
            <a:ext cx="4677626" cy="89844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8"/>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Recommendations Based on Segments</a:t>
            </a:r>
            <a:endParaRPr/>
          </a:p>
        </p:txBody>
      </p:sp>
      <p:sp>
        <p:nvSpPr>
          <p:cNvPr id="179" name="Google Shape;179;p28"/>
          <p:cNvSpPr txBox="1">
            <a:spLocks noGrp="1"/>
          </p:cNvSpPr>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u="sng"/>
              <a:t>High Value Customers</a:t>
            </a:r>
            <a:endParaRPr sz="1300" b="1" u="sng"/>
          </a:p>
          <a:p>
            <a:pPr marL="0" lvl="0" indent="0" algn="l" rtl="0">
              <a:spcBef>
                <a:spcPts val="1200"/>
              </a:spcBef>
              <a:spcAft>
                <a:spcPts val="0"/>
              </a:spcAft>
              <a:buNone/>
            </a:pPr>
            <a:r>
              <a:rPr lang="en" sz="1300" b="1"/>
              <a:t>Characteristics: </a:t>
            </a:r>
            <a:r>
              <a:rPr lang="en" sz="1300"/>
              <a:t>Brand advocates with exceptional engagement and spending.</a:t>
            </a:r>
            <a:endParaRPr sz="1300"/>
          </a:p>
          <a:p>
            <a:pPr marL="0" lvl="0" indent="0" algn="l" rtl="0">
              <a:spcBef>
                <a:spcPts val="1200"/>
              </a:spcBef>
              <a:spcAft>
                <a:spcPts val="0"/>
              </a:spcAft>
              <a:buNone/>
            </a:pPr>
            <a:r>
              <a:rPr lang="en" sz="1300" b="1"/>
              <a:t>Behaviour: </a:t>
            </a:r>
            <a:r>
              <a:rPr lang="en" sz="1300"/>
              <a:t>Low Recency (recent purchases), High Frequency, High Monetary.</a:t>
            </a:r>
            <a:endParaRPr sz="1300"/>
          </a:p>
          <a:p>
            <a:pPr marL="0" lvl="0" indent="0" algn="l" rtl="0">
              <a:spcBef>
                <a:spcPts val="1200"/>
              </a:spcBef>
              <a:spcAft>
                <a:spcPts val="0"/>
              </a:spcAft>
              <a:buNone/>
            </a:pPr>
            <a:r>
              <a:rPr lang="en" sz="1300" b="1"/>
              <a:t>Strategy: </a:t>
            </a:r>
            <a:r>
              <a:rPr lang="en" sz="1300"/>
              <a:t>Reward with loyalty programs and exclusives.</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
        <p:nvSpPr>
          <p:cNvPr id="181" name="Google Shape;181;p28"/>
          <p:cNvSpPr txBox="1">
            <a:spLocks noGrp="1"/>
          </p:cNvSpPr>
          <p:nvPr>
            <p:ph type="body" idx="2"/>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pic>
        <p:nvPicPr>
          <p:cNvPr id="180" name="Google Shape;180;p28"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Recommendations Based on Segments</a:t>
            </a:r>
            <a:endParaRPr/>
          </a:p>
        </p:txBody>
      </p:sp>
      <p:sp>
        <p:nvSpPr>
          <p:cNvPr id="187" name="Google Shape;187;p29"/>
          <p:cNvSpPr txBox="1">
            <a:spLocks noGrp="1"/>
          </p:cNvSpPr>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u="sng"/>
              <a:t>Loyal Customers</a:t>
            </a:r>
            <a:endParaRPr sz="1300" b="1" u="sng"/>
          </a:p>
          <a:p>
            <a:pPr marL="0" lvl="0" indent="0" algn="l" rtl="0">
              <a:spcBef>
                <a:spcPts val="1200"/>
              </a:spcBef>
              <a:spcAft>
                <a:spcPts val="0"/>
              </a:spcAft>
              <a:buNone/>
            </a:pPr>
            <a:r>
              <a:rPr lang="en" sz="1300" b="1"/>
              <a:t>Characteristics: </a:t>
            </a:r>
            <a:r>
              <a:rPr lang="en" sz="1300"/>
              <a:t>Consistent buyers with moderate activity.</a:t>
            </a:r>
            <a:endParaRPr sz="1300"/>
          </a:p>
          <a:p>
            <a:pPr marL="0" lvl="0" indent="0" algn="l" rtl="0">
              <a:spcBef>
                <a:spcPts val="1200"/>
              </a:spcBef>
              <a:spcAft>
                <a:spcPts val="0"/>
              </a:spcAft>
              <a:buNone/>
            </a:pPr>
            <a:r>
              <a:rPr lang="en" sz="1300" b="1"/>
              <a:t>Behaviour: </a:t>
            </a:r>
            <a:r>
              <a:rPr lang="en" sz="1300"/>
              <a:t>Average Recency, Moderately High Frequency, High Monetary.</a:t>
            </a:r>
            <a:endParaRPr sz="1300"/>
          </a:p>
          <a:p>
            <a:pPr marL="0" lvl="0" indent="0" algn="l" rtl="0">
              <a:spcBef>
                <a:spcPts val="1200"/>
              </a:spcBef>
              <a:spcAft>
                <a:spcPts val="0"/>
              </a:spcAft>
              <a:buNone/>
            </a:pPr>
            <a:r>
              <a:rPr lang="en" sz="1300" b="1"/>
              <a:t>Strategy: </a:t>
            </a:r>
            <a:r>
              <a:rPr lang="en" sz="1300"/>
              <a:t>Upsell/cross-sell opportunities to boost value.</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
        <p:nvSpPr>
          <p:cNvPr id="189" name="Google Shape;189;p29"/>
          <p:cNvSpPr txBox="1">
            <a:spLocks noGrp="1"/>
          </p:cNvSpPr>
          <p:nvPr>
            <p:ph type="body" idx="2"/>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pic>
        <p:nvPicPr>
          <p:cNvPr id="188" name="Google Shape;188;p29"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3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Recommendations Based on Segments</a:t>
            </a:r>
            <a:endParaRPr/>
          </a:p>
        </p:txBody>
      </p:sp>
      <p:sp>
        <p:nvSpPr>
          <p:cNvPr id="195" name="Google Shape;195;p30"/>
          <p:cNvSpPr txBox="1">
            <a:spLocks noGrp="1"/>
          </p:cNvSpPr>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u="sng"/>
              <a:t>At-Risk Customers</a:t>
            </a:r>
            <a:endParaRPr sz="1300" b="1" u="sng"/>
          </a:p>
          <a:p>
            <a:pPr marL="0" lvl="0" indent="0" algn="l" rtl="0">
              <a:spcBef>
                <a:spcPts val="1200"/>
              </a:spcBef>
              <a:spcAft>
                <a:spcPts val="0"/>
              </a:spcAft>
              <a:buNone/>
            </a:pPr>
            <a:r>
              <a:rPr lang="en" sz="1300" b="1"/>
              <a:t>Characteristics: </a:t>
            </a:r>
            <a:r>
              <a:rPr lang="en" sz="1300"/>
              <a:t>Not-so Consistent buyers</a:t>
            </a:r>
            <a:endParaRPr sz="1300"/>
          </a:p>
          <a:p>
            <a:pPr marL="0" lvl="0" indent="0" algn="l" rtl="0">
              <a:spcBef>
                <a:spcPts val="1200"/>
              </a:spcBef>
              <a:spcAft>
                <a:spcPts val="0"/>
              </a:spcAft>
              <a:buNone/>
            </a:pPr>
            <a:r>
              <a:rPr lang="en" sz="1300" b="1"/>
              <a:t>Behaviour: </a:t>
            </a:r>
            <a:r>
              <a:rPr lang="en" sz="1300"/>
              <a:t>Moderately High Recency, Low Frequency, Variable Monetary.</a:t>
            </a:r>
            <a:endParaRPr sz="1300"/>
          </a:p>
          <a:p>
            <a:pPr marL="0" lvl="0" indent="0" algn="l" rtl="0">
              <a:spcBef>
                <a:spcPts val="1200"/>
              </a:spcBef>
              <a:spcAft>
                <a:spcPts val="0"/>
              </a:spcAft>
              <a:buNone/>
            </a:pPr>
            <a:r>
              <a:rPr lang="en" sz="1300" b="1"/>
              <a:t>Strategy: </a:t>
            </a:r>
            <a:r>
              <a:rPr lang="en" sz="1300"/>
              <a:t>Personalized emails and Limited-time promotions to regain interest.</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
        <p:nvSpPr>
          <p:cNvPr id="197" name="Google Shape;197;p30"/>
          <p:cNvSpPr txBox="1">
            <a:spLocks noGrp="1"/>
          </p:cNvSpPr>
          <p:nvPr>
            <p:ph type="body" idx="2"/>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pic>
        <p:nvPicPr>
          <p:cNvPr id="196" name="Google Shape;196;p30"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31"/>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Recommendations Based on Segments</a:t>
            </a:r>
            <a:endParaRPr/>
          </a:p>
        </p:txBody>
      </p:sp>
      <p:sp>
        <p:nvSpPr>
          <p:cNvPr id="203" name="Google Shape;203;p31"/>
          <p:cNvSpPr txBox="1">
            <a:spLocks noGrp="1"/>
          </p:cNvSpPr>
          <p:nvPr>
            <p:ph type="body" idx="1"/>
          </p:nvPr>
        </p:nvSpPr>
        <p:spPr>
          <a:xfrm>
            <a:off x="471900" y="1766675"/>
            <a:ext cx="3999900" cy="31296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u="sng"/>
              <a:t>Dormant Customers</a:t>
            </a:r>
            <a:endParaRPr sz="1300" b="1" u="sng"/>
          </a:p>
          <a:p>
            <a:pPr marL="0" lvl="0" indent="0" algn="l" rtl="0">
              <a:spcBef>
                <a:spcPts val="1200"/>
              </a:spcBef>
              <a:spcAft>
                <a:spcPts val="0"/>
              </a:spcAft>
              <a:buNone/>
            </a:pPr>
            <a:r>
              <a:rPr lang="en" sz="1300" b="1"/>
              <a:t>Characteristics: </a:t>
            </a:r>
            <a:r>
              <a:rPr lang="en" sz="1300"/>
              <a:t>Declining engagement with potential churn risk.</a:t>
            </a:r>
            <a:endParaRPr sz="1300"/>
          </a:p>
          <a:p>
            <a:pPr marL="0" lvl="0" indent="0" algn="l" rtl="0">
              <a:spcBef>
                <a:spcPts val="1200"/>
              </a:spcBef>
              <a:spcAft>
                <a:spcPts val="0"/>
              </a:spcAft>
              <a:buNone/>
            </a:pPr>
            <a:r>
              <a:rPr lang="en" sz="1300" b="1"/>
              <a:t>Behaviour: </a:t>
            </a:r>
            <a:r>
              <a:rPr lang="en" sz="1300"/>
              <a:t>High Recency, Below Average Frequency, Low Monetary.</a:t>
            </a:r>
            <a:endParaRPr sz="1300"/>
          </a:p>
          <a:p>
            <a:pPr marL="0" lvl="0" indent="0" algn="l" rtl="0">
              <a:spcBef>
                <a:spcPts val="1200"/>
              </a:spcBef>
              <a:spcAft>
                <a:spcPts val="0"/>
              </a:spcAft>
              <a:buNone/>
            </a:pPr>
            <a:r>
              <a:rPr lang="en" sz="1300" b="1"/>
              <a:t>Strategy: </a:t>
            </a:r>
            <a:r>
              <a:rPr lang="en" sz="1300"/>
              <a:t>Win-back campaigns or surveys to address dissatisfaction.</a:t>
            </a: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
        <p:nvSpPr>
          <p:cNvPr id="205" name="Google Shape;205;p31"/>
          <p:cNvSpPr txBox="1">
            <a:spLocks noGrp="1"/>
          </p:cNvSpPr>
          <p:nvPr>
            <p:ph type="body" idx="2"/>
          </p:nvPr>
        </p:nvSpPr>
        <p:spPr>
          <a:xfrm>
            <a:off x="4510500" y="1594800"/>
            <a:ext cx="4328700" cy="5247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Customer Segments Based on RFM Score</a:t>
            </a:r>
            <a:endParaRPr sz="1300" b="1"/>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pic>
        <p:nvPicPr>
          <p:cNvPr id="204" name="Google Shape;204;p31" title="Chart"/>
          <p:cNvPicPr preferRelativeResize="0"/>
          <p:nvPr/>
        </p:nvPicPr>
        <p:blipFill>
          <a:blip r:embed="rId3">
            <a:alphaModFix/>
          </a:blip>
          <a:stretch>
            <a:fillRect/>
          </a:stretch>
        </p:blipFill>
        <p:spPr>
          <a:xfrm>
            <a:off x="4471800" y="2176875"/>
            <a:ext cx="4367400" cy="2700509"/>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Problem Statement and Objective </a:t>
            </a:r>
            <a:endParaRPr/>
          </a:p>
        </p:txBody>
      </p:sp>
      <p:sp>
        <p:nvSpPr>
          <p:cNvPr id="74" name="Google Shape;74;p14"/>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500">
                <a:latin typeface="Roboto SemiBold"/>
                <a:ea typeface="Roboto SemiBold"/>
                <a:cs typeface="Roboto SemiBold"/>
                <a:sym typeface="Roboto SemiBold"/>
              </a:rPr>
              <a:t>Problem Statement: </a:t>
            </a:r>
            <a:endParaRPr sz="1500">
              <a:latin typeface="Roboto SemiBold"/>
              <a:ea typeface="Roboto SemiBold"/>
              <a:cs typeface="Roboto SemiBold"/>
              <a:sym typeface="Roboto SemiBold"/>
            </a:endParaRPr>
          </a:p>
          <a:p>
            <a:pPr marL="0" lvl="0" indent="0" algn="l" rtl="0">
              <a:lnSpc>
                <a:spcPct val="115000"/>
              </a:lnSpc>
              <a:spcBef>
                <a:spcPts val="0"/>
              </a:spcBef>
              <a:spcAft>
                <a:spcPts val="0"/>
              </a:spcAft>
              <a:buNone/>
            </a:pPr>
            <a:r>
              <a:rPr lang="en" sz="1300"/>
              <a:t>E-commerce businesses generate vast amounts of transactional data but often struggle to leverage it for actionable customer segmentation. Understanding purchasing patterns is crucial for predicting behavior, improving retention, reducing churn, and maximizing customer lifetime value. A structured approach is needed to identify high-value customers, detect trends, and optimize targeted marketing strategies.</a:t>
            </a:r>
            <a:endParaRPr sz="1300"/>
          </a:p>
          <a:p>
            <a:pPr marL="0" lvl="0" indent="0" algn="l" rtl="0">
              <a:lnSpc>
                <a:spcPct val="115000"/>
              </a:lnSpc>
              <a:spcBef>
                <a:spcPts val="0"/>
              </a:spcBef>
              <a:spcAft>
                <a:spcPts val="0"/>
              </a:spcAft>
              <a:buNone/>
            </a:pPr>
            <a:endParaRPr sz="1300"/>
          </a:p>
          <a:p>
            <a:pPr marL="0" lvl="0" indent="0" algn="l" rtl="0">
              <a:lnSpc>
                <a:spcPct val="115000"/>
              </a:lnSpc>
              <a:spcBef>
                <a:spcPts val="0"/>
              </a:spcBef>
              <a:spcAft>
                <a:spcPts val="0"/>
              </a:spcAft>
              <a:buNone/>
            </a:pPr>
            <a:endParaRPr sz="1300"/>
          </a:p>
          <a:p>
            <a:pPr marL="0" lvl="0" indent="0" algn="l" rtl="0">
              <a:lnSpc>
                <a:spcPct val="115000"/>
              </a:lnSpc>
              <a:spcBef>
                <a:spcPts val="0"/>
              </a:spcBef>
              <a:spcAft>
                <a:spcPts val="0"/>
              </a:spcAft>
              <a:buNone/>
            </a:pPr>
            <a:r>
              <a:rPr lang="en" sz="1500">
                <a:latin typeface="Roboto SemiBold"/>
                <a:ea typeface="Roboto SemiBold"/>
                <a:cs typeface="Roboto SemiBold"/>
                <a:sym typeface="Roboto SemiBold"/>
              </a:rPr>
              <a:t>Objective:</a:t>
            </a:r>
            <a:endParaRPr sz="1500">
              <a:latin typeface="Roboto SemiBold"/>
              <a:ea typeface="Roboto SemiBold"/>
              <a:cs typeface="Roboto SemiBold"/>
              <a:sym typeface="Roboto SemiBold"/>
            </a:endParaRPr>
          </a:p>
          <a:p>
            <a:pPr marL="457200" lvl="0" indent="-311150" algn="l" rtl="0">
              <a:lnSpc>
                <a:spcPct val="115000"/>
              </a:lnSpc>
              <a:spcBef>
                <a:spcPts val="0"/>
              </a:spcBef>
              <a:spcAft>
                <a:spcPts val="0"/>
              </a:spcAft>
              <a:buSzPts val="1300"/>
              <a:buChar char="●"/>
            </a:pPr>
            <a:r>
              <a:rPr lang="en" sz="1300"/>
              <a:t>Utilize the RFM (Recency, Frequency, Monetary) framework to segment e-commerce customers.</a:t>
            </a:r>
            <a:endParaRPr sz="1300"/>
          </a:p>
          <a:p>
            <a:pPr marL="457200" lvl="0" indent="-311150" algn="l" rtl="0">
              <a:lnSpc>
                <a:spcPct val="115000"/>
              </a:lnSpc>
              <a:spcBef>
                <a:spcPts val="0"/>
              </a:spcBef>
              <a:spcAft>
                <a:spcPts val="0"/>
              </a:spcAft>
              <a:buSzPts val="1300"/>
              <a:buChar char="●"/>
            </a:pPr>
            <a:r>
              <a:rPr lang="en" sz="1300"/>
              <a:t>Analyze purchasing patterns to identify high-value customers and at-risk segments.</a:t>
            </a:r>
            <a:endParaRPr sz="1300"/>
          </a:p>
          <a:p>
            <a:pPr marL="457200" lvl="0" indent="-311150" algn="l" rtl="0">
              <a:lnSpc>
                <a:spcPct val="115000"/>
              </a:lnSpc>
              <a:spcBef>
                <a:spcPts val="0"/>
              </a:spcBef>
              <a:spcAft>
                <a:spcPts val="0"/>
              </a:spcAft>
              <a:buSzPts val="1300"/>
              <a:buChar char="●"/>
            </a:pPr>
            <a:r>
              <a:rPr lang="en" sz="1300"/>
              <a:t>Create targeted marketing strategies to improve customer retention and satisfaction.</a:t>
            </a:r>
            <a:endParaRPr sz="1300"/>
          </a:p>
          <a:p>
            <a:pPr marL="0" lvl="0" indent="0" algn="l" rtl="0">
              <a:spcBef>
                <a:spcPts val="0"/>
              </a:spcBef>
              <a:spcAft>
                <a:spcPts val="1600"/>
              </a:spcAft>
              <a:buNone/>
            </a:pP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2"/>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Thanks!</a:t>
            </a:r>
            <a:endParaRPr sz="3000"/>
          </a:p>
        </p:txBody>
      </p:sp>
      <p:sp>
        <p:nvSpPr>
          <p:cNvPr id="211" name="Google Shape;211;p32"/>
          <p:cNvSpPr txBox="1">
            <a:spLocks noGrp="1"/>
          </p:cNvSpPr>
          <p:nvPr>
            <p:ph type="body"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dirty="0"/>
              <a:t>Contact:</a:t>
            </a:r>
            <a:endParaRPr sz="1400" dirty="0"/>
          </a:p>
          <a:p>
            <a:pPr marL="0" lvl="0" indent="0" algn="l" rtl="0">
              <a:lnSpc>
                <a:spcPct val="150000"/>
              </a:lnSpc>
              <a:spcBef>
                <a:spcPts val="1600"/>
              </a:spcBef>
              <a:spcAft>
                <a:spcPts val="0"/>
              </a:spcAft>
              <a:buNone/>
            </a:pPr>
            <a:r>
              <a:rPr lang="en" sz="1400" dirty="0"/>
              <a:t>Malini</a:t>
            </a:r>
            <a:endParaRPr sz="1400" dirty="0"/>
          </a:p>
          <a:p>
            <a:pPr marL="0" lvl="0" indent="0" algn="l" rtl="0">
              <a:lnSpc>
                <a:spcPct val="150000"/>
              </a:lnSpc>
              <a:spcBef>
                <a:spcPts val="1000"/>
              </a:spcBef>
              <a:spcAft>
                <a:spcPts val="0"/>
              </a:spcAft>
              <a:buNone/>
            </a:pPr>
            <a:r>
              <a:rPr lang="en-IN" sz="1400" dirty="0"/>
              <a:t>M</a:t>
            </a:r>
            <a:r>
              <a:rPr lang="en" sz="1400" dirty="0"/>
              <a:t>alini.rchoudhury@gmail.com</a:t>
            </a:r>
            <a:endParaRPr sz="1400" dirty="0"/>
          </a:p>
          <a:p>
            <a:pPr marL="0" lvl="0" indent="0" algn="l" rtl="0">
              <a:spcBef>
                <a:spcPts val="0"/>
              </a:spcBef>
              <a:spcAft>
                <a:spcPts val="0"/>
              </a:spcAft>
              <a:buNone/>
            </a:pPr>
            <a:endParaRPr sz="1400" dirty="0"/>
          </a:p>
          <a:p>
            <a:pPr marL="0" lvl="0" indent="0" algn="l" rtl="0">
              <a:spcBef>
                <a:spcPts val="0"/>
              </a:spcBef>
              <a:spcAft>
                <a:spcPts val="0"/>
              </a:spcAft>
              <a:buNone/>
            </a:pPr>
            <a:r>
              <a:rPr lang="en" sz="1400" dirty="0"/>
              <a:t> </a:t>
            </a:r>
            <a:endParaRPr sz="1400" dirty="0"/>
          </a:p>
        </p:txBody>
      </p:sp>
      <p:pic>
        <p:nvPicPr>
          <p:cNvPr id="212" name="Google Shape;212;p32" descr="Black and white upward shot of Golden Gate Bridge"/>
          <p:cNvPicPr preferRelativeResize="0"/>
          <p:nvPr/>
        </p:nvPicPr>
        <p:blipFill rotWithShape="1">
          <a:blip r:embed="rId3">
            <a:alphaModFix/>
          </a:blip>
          <a:srcRect l="19071" t="9" r="4853"/>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Google Shape;79;p15"/>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Dataset Overview</a:t>
            </a:r>
            <a:endParaRPr/>
          </a:p>
        </p:txBody>
      </p:sp>
      <p:sp>
        <p:nvSpPr>
          <p:cNvPr id="80" name="Google Shape;80;p15"/>
          <p:cNvSpPr txBox="1">
            <a:spLocks noGrp="1"/>
          </p:cNvSpPr>
          <p:nvPr>
            <p:ph type="body" idx="1"/>
          </p:nvPr>
        </p:nvSpPr>
        <p:spPr>
          <a:xfrm>
            <a:off x="471900" y="1919075"/>
            <a:ext cx="3999900" cy="2958300"/>
          </a:xfrm>
          <a:prstGeom prst="rect">
            <a:avLst/>
          </a:prstGeom>
        </p:spPr>
        <p:txBody>
          <a:bodyPr spcFirstLastPara="1" wrap="square" lIns="91425" tIns="91425" rIns="91425" bIns="91425" anchor="t" anchorCtr="0">
            <a:noAutofit/>
          </a:bodyPr>
          <a:lstStyle/>
          <a:p>
            <a:pPr marL="457200" lvl="0" indent="-298450" algn="l" rtl="0">
              <a:spcBef>
                <a:spcPts val="1200"/>
              </a:spcBef>
              <a:spcAft>
                <a:spcPts val="0"/>
              </a:spcAft>
              <a:buClr>
                <a:srgbClr val="000000"/>
              </a:buClr>
              <a:buSzPts val="1100"/>
              <a:buFont typeface="Arial"/>
              <a:buChar char="●"/>
            </a:pPr>
            <a:r>
              <a:rPr lang="en" sz="1300" b="1"/>
              <a:t>Source:</a:t>
            </a:r>
            <a:r>
              <a:rPr lang="en" sz="1300"/>
              <a:t> [</a:t>
            </a:r>
            <a:r>
              <a:rPr lang="en" sz="1300" u="sng">
                <a:solidFill>
                  <a:schemeClr val="hlink"/>
                </a:solidFill>
                <a:hlinkClick r:id="rId3"/>
              </a:rPr>
              <a:t>Kaggle - E-commerce Dataset</a:t>
            </a:r>
            <a:r>
              <a:rPr lang="en" sz="1300"/>
              <a:t>]</a:t>
            </a:r>
            <a:endParaRPr sz="1300"/>
          </a:p>
          <a:p>
            <a:pPr marL="457200" lvl="0" indent="0" algn="l" rtl="0">
              <a:spcBef>
                <a:spcPts val="1200"/>
              </a:spcBef>
              <a:spcAft>
                <a:spcPts val="0"/>
              </a:spcAft>
              <a:buNone/>
            </a:pPr>
            <a:endParaRPr sz="1300"/>
          </a:p>
          <a:p>
            <a:pPr marL="457200" lvl="0" indent="-298450" algn="l" rtl="0">
              <a:spcBef>
                <a:spcPts val="1200"/>
              </a:spcBef>
              <a:spcAft>
                <a:spcPts val="0"/>
              </a:spcAft>
              <a:buClr>
                <a:srgbClr val="000000"/>
              </a:buClr>
              <a:buSzPts val="1100"/>
              <a:buFont typeface="Arial"/>
              <a:buChar char="●"/>
            </a:pPr>
            <a:r>
              <a:rPr lang="en" sz="1300" b="1"/>
              <a:t>Size: </a:t>
            </a:r>
            <a:r>
              <a:rPr lang="en" sz="1300"/>
              <a:t>(541909, 8)</a:t>
            </a:r>
            <a:endParaRPr sz="1300"/>
          </a:p>
          <a:p>
            <a:pPr marL="457200" lvl="0" indent="0" algn="l" rtl="0">
              <a:spcBef>
                <a:spcPts val="1200"/>
              </a:spcBef>
              <a:spcAft>
                <a:spcPts val="0"/>
              </a:spcAft>
              <a:buNone/>
            </a:pPr>
            <a:endParaRPr sz="1300"/>
          </a:p>
          <a:p>
            <a:pPr marL="457200" lvl="0" indent="-311150" algn="l" rtl="0">
              <a:spcBef>
                <a:spcPts val="1200"/>
              </a:spcBef>
              <a:spcAft>
                <a:spcPts val="0"/>
              </a:spcAft>
              <a:buClr>
                <a:srgbClr val="000000"/>
              </a:buClr>
              <a:buSzPts val="1300"/>
              <a:buFont typeface="Arial"/>
              <a:buChar char="●"/>
            </a:pPr>
            <a:r>
              <a:rPr lang="en" sz="1300" b="1"/>
              <a:t>Timeframe:</a:t>
            </a:r>
            <a:r>
              <a:rPr lang="en" sz="1300"/>
              <a:t> 01/12/2010 to 09/12/2011</a:t>
            </a:r>
            <a:endParaRPr sz="1300"/>
          </a:p>
          <a:p>
            <a:pPr marL="457200" lvl="0" indent="0" algn="l" rtl="0">
              <a:spcBef>
                <a:spcPts val="1200"/>
              </a:spcBef>
              <a:spcAft>
                <a:spcPts val="0"/>
              </a:spcAft>
              <a:buNone/>
            </a:pPr>
            <a:endParaRPr sz="1300"/>
          </a:p>
          <a:p>
            <a:pPr marL="0" lvl="0" indent="0" algn="l" rtl="0">
              <a:spcBef>
                <a:spcPts val="1200"/>
              </a:spcBef>
              <a:spcAft>
                <a:spcPts val="0"/>
              </a:spcAft>
              <a:buNone/>
            </a:pPr>
            <a:endParaRPr sz="1300"/>
          </a:p>
          <a:p>
            <a:pPr marL="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300"/>
          </a:p>
          <a:p>
            <a:pPr marL="45720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spcBef>
                <a:spcPts val="1200"/>
              </a:spcBef>
              <a:spcAft>
                <a:spcPts val="1600"/>
              </a:spcAft>
              <a:buNone/>
            </a:pPr>
            <a:endParaRPr/>
          </a:p>
        </p:txBody>
      </p:sp>
      <p:sp>
        <p:nvSpPr>
          <p:cNvPr id="81" name="Google Shape;81;p15"/>
          <p:cNvSpPr txBox="1">
            <a:spLocks noGrp="1"/>
          </p:cNvSpPr>
          <p:nvPr>
            <p:ph type="body" idx="2"/>
          </p:nvPr>
        </p:nvSpPr>
        <p:spPr>
          <a:xfrm>
            <a:off x="4694250" y="1919075"/>
            <a:ext cx="3999900" cy="30249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r>
              <a:rPr lang="en" sz="1300" b="1"/>
              <a:t>   </a:t>
            </a:r>
            <a:r>
              <a:rPr lang="en" sz="1300" b="1" u="sng"/>
              <a:t>Key Variables:</a:t>
            </a:r>
            <a:endParaRPr sz="1300" b="1" u="sng"/>
          </a:p>
          <a:p>
            <a:pPr marL="457200" lvl="0" indent="-311150" algn="l" rtl="0">
              <a:spcBef>
                <a:spcPts val="1500"/>
              </a:spcBef>
              <a:spcAft>
                <a:spcPts val="0"/>
              </a:spcAft>
              <a:buClr>
                <a:schemeClr val="lt2"/>
              </a:buClr>
              <a:buSzPts val="1300"/>
              <a:buFont typeface="Arial"/>
              <a:buChar char="●"/>
            </a:pPr>
            <a:r>
              <a:rPr lang="en" sz="1300" b="1"/>
              <a:t>InvoiceNo: </a:t>
            </a:r>
            <a:r>
              <a:rPr lang="en" sz="1300"/>
              <a:t>Unique transaction ID</a:t>
            </a:r>
            <a:endParaRPr sz="1300"/>
          </a:p>
          <a:p>
            <a:pPr marL="457200" lvl="0" indent="-311150" algn="l" rtl="0">
              <a:spcBef>
                <a:spcPts val="0"/>
              </a:spcBef>
              <a:spcAft>
                <a:spcPts val="0"/>
              </a:spcAft>
              <a:buClr>
                <a:schemeClr val="lt2"/>
              </a:buClr>
              <a:buSzPts val="1300"/>
              <a:buFont typeface="Arial"/>
              <a:buChar char="●"/>
            </a:pPr>
            <a:r>
              <a:rPr lang="en" sz="1300" b="1"/>
              <a:t>StockCode: </a:t>
            </a:r>
            <a:r>
              <a:rPr lang="en" sz="1300"/>
              <a:t>Unique product identifier</a:t>
            </a:r>
            <a:endParaRPr sz="1300"/>
          </a:p>
          <a:p>
            <a:pPr marL="457200" lvl="0" indent="-311150" algn="l" rtl="0">
              <a:spcBef>
                <a:spcPts val="0"/>
              </a:spcBef>
              <a:spcAft>
                <a:spcPts val="0"/>
              </a:spcAft>
              <a:buClr>
                <a:srgbClr val="3C4043"/>
              </a:buClr>
              <a:buSzPts val="1300"/>
              <a:buFont typeface="Arial"/>
              <a:buChar char="●"/>
            </a:pPr>
            <a:r>
              <a:rPr lang="en" sz="1300" b="1"/>
              <a:t>Description: </a:t>
            </a:r>
            <a:r>
              <a:rPr lang="en" sz="1300"/>
              <a:t>Product description</a:t>
            </a:r>
            <a:endParaRPr sz="1300"/>
          </a:p>
          <a:p>
            <a:pPr marL="457200" lvl="0" indent="-311150" algn="l" rtl="0">
              <a:spcBef>
                <a:spcPts val="0"/>
              </a:spcBef>
              <a:spcAft>
                <a:spcPts val="0"/>
              </a:spcAft>
              <a:buClr>
                <a:schemeClr val="lt2"/>
              </a:buClr>
              <a:buSzPts val="1300"/>
              <a:buFont typeface="Arial"/>
              <a:buChar char="●"/>
            </a:pPr>
            <a:r>
              <a:rPr lang="en" sz="1300" b="1">
                <a:solidFill>
                  <a:schemeClr val="accent3"/>
                </a:solidFill>
              </a:rPr>
              <a:t>Quantity:</a:t>
            </a:r>
            <a:r>
              <a:rPr lang="en" sz="1300" b="1"/>
              <a:t> </a:t>
            </a:r>
            <a:r>
              <a:rPr lang="en" sz="1300"/>
              <a:t>Number of items purchased</a:t>
            </a:r>
            <a:endParaRPr sz="1300"/>
          </a:p>
          <a:p>
            <a:pPr marL="457200" lvl="0" indent="-311150" algn="l" rtl="0">
              <a:spcBef>
                <a:spcPts val="0"/>
              </a:spcBef>
              <a:spcAft>
                <a:spcPts val="0"/>
              </a:spcAft>
              <a:buClr>
                <a:schemeClr val="lt2"/>
              </a:buClr>
              <a:buSzPts val="1300"/>
              <a:buFont typeface="Arial"/>
              <a:buChar char="●"/>
            </a:pPr>
            <a:r>
              <a:rPr lang="en" sz="1300" b="1">
                <a:solidFill>
                  <a:schemeClr val="accent2"/>
                </a:solidFill>
              </a:rPr>
              <a:t>InvoiceDate:</a:t>
            </a:r>
            <a:r>
              <a:rPr lang="en" sz="1300" b="1"/>
              <a:t> </a:t>
            </a:r>
            <a:r>
              <a:rPr lang="en" sz="1300"/>
              <a:t>Timestamp of purchase</a:t>
            </a:r>
            <a:endParaRPr sz="1300"/>
          </a:p>
          <a:p>
            <a:pPr marL="457200" lvl="0" indent="-311150" algn="l" rtl="0">
              <a:spcBef>
                <a:spcPts val="0"/>
              </a:spcBef>
              <a:spcAft>
                <a:spcPts val="0"/>
              </a:spcAft>
              <a:buClr>
                <a:schemeClr val="lt2"/>
              </a:buClr>
              <a:buSzPts val="1300"/>
              <a:buFont typeface="Arial"/>
              <a:buChar char="●"/>
            </a:pPr>
            <a:r>
              <a:rPr lang="en" sz="1300" b="1">
                <a:solidFill>
                  <a:schemeClr val="accent3"/>
                </a:solidFill>
              </a:rPr>
              <a:t>UnitPrice:</a:t>
            </a:r>
            <a:r>
              <a:rPr lang="en" sz="1300" b="1"/>
              <a:t> </a:t>
            </a:r>
            <a:r>
              <a:rPr lang="en" sz="1300"/>
              <a:t>Price per unit in GBP</a:t>
            </a:r>
            <a:endParaRPr sz="1300"/>
          </a:p>
          <a:p>
            <a:pPr marL="457200" lvl="0" indent="-311150" algn="l" rtl="0">
              <a:spcBef>
                <a:spcPts val="0"/>
              </a:spcBef>
              <a:spcAft>
                <a:spcPts val="0"/>
              </a:spcAft>
              <a:buClr>
                <a:schemeClr val="lt2"/>
              </a:buClr>
              <a:buSzPts val="1300"/>
              <a:buFont typeface="Arial"/>
              <a:buChar char="●"/>
            </a:pPr>
            <a:r>
              <a:rPr lang="en" sz="1300" b="1">
                <a:solidFill>
                  <a:schemeClr val="accent3"/>
                </a:solidFill>
              </a:rPr>
              <a:t>CustomerID: </a:t>
            </a:r>
            <a:r>
              <a:rPr lang="en" sz="1300"/>
              <a:t>Unique customer identifier</a:t>
            </a:r>
            <a:endParaRPr sz="1300"/>
          </a:p>
          <a:p>
            <a:pPr marL="457200" lvl="0" indent="-311150" algn="l" rtl="0">
              <a:spcBef>
                <a:spcPts val="0"/>
              </a:spcBef>
              <a:spcAft>
                <a:spcPts val="0"/>
              </a:spcAft>
              <a:buClr>
                <a:schemeClr val="lt2"/>
              </a:buClr>
              <a:buSzPts val="1300"/>
              <a:buFont typeface="Arial"/>
              <a:buChar char="●"/>
            </a:pPr>
            <a:r>
              <a:rPr lang="en" sz="1300" b="1"/>
              <a:t>Country: </a:t>
            </a:r>
            <a:r>
              <a:rPr lang="en" sz="1300"/>
              <a:t>Location of the customer</a:t>
            </a:r>
            <a:endParaRPr sz="1300"/>
          </a:p>
          <a:p>
            <a:pPr marL="0" lvl="0" indent="0" algn="l" rtl="0">
              <a:spcBef>
                <a:spcPts val="1500"/>
              </a:spcBef>
              <a:spcAft>
                <a:spcPts val="1600"/>
              </a:spcAft>
              <a:buNone/>
            </a:pP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6"/>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Cleaning and Preparation</a:t>
            </a:r>
            <a:endParaRPr/>
          </a:p>
        </p:txBody>
      </p:sp>
      <p:sp>
        <p:nvSpPr>
          <p:cNvPr id="87" name="Google Shape;87;p16"/>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AutoNum type="arabicPeriod"/>
            </a:pPr>
            <a:r>
              <a:rPr lang="en" sz="1300"/>
              <a:t>Handled Missing Values</a:t>
            </a:r>
            <a:endParaRPr sz="1300"/>
          </a:p>
          <a:p>
            <a:pPr marL="457200" lvl="0" indent="-311150" algn="l" rtl="0">
              <a:lnSpc>
                <a:spcPct val="200000"/>
              </a:lnSpc>
              <a:spcBef>
                <a:spcPts val="0"/>
              </a:spcBef>
              <a:spcAft>
                <a:spcPts val="0"/>
              </a:spcAft>
              <a:buSzPts val="1300"/>
              <a:buAutoNum type="arabicPeriod"/>
            </a:pPr>
            <a:r>
              <a:rPr lang="en" sz="1300"/>
              <a:t>Removed Duplicates</a:t>
            </a:r>
            <a:endParaRPr sz="1300"/>
          </a:p>
          <a:p>
            <a:pPr marL="457200" lvl="0" indent="-311150" algn="l" rtl="0">
              <a:lnSpc>
                <a:spcPct val="200000"/>
              </a:lnSpc>
              <a:spcBef>
                <a:spcPts val="0"/>
              </a:spcBef>
              <a:spcAft>
                <a:spcPts val="0"/>
              </a:spcAft>
              <a:buSzPts val="1300"/>
              <a:buAutoNum type="arabicPeriod"/>
            </a:pPr>
            <a:r>
              <a:rPr lang="en" sz="1300"/>
              <a:t>Removed Cancelled Orders</a:t>
            </a:r>
            <a:endParaRPr sz="1300"/>
          </a:p>
          <a:p>
            <a:pPr marL="457200" lvl="0" indent="-311150" algn="l" rtl="0">
              <a:lnSpc>
                <a:spcPct val="100000"/>
              </a:lnSpc>
              <a:spcBef>
                <a:spcPts val="0"/>
              </a:spcBef>
              <a:spcAft>
                <a:spcPts val="0"/>
              </a:spcAft>
              <a:buSzPts val="1300"/>
              <a:buAutoNum type="arabicPeriod"/>
            </a:pPr>
            <a:r>
              <a:rPr lang="en" sz="1300"/>
              <a:t>Removing non-product Stock-Codes</a:t>
            </a:r>
            <a:endParaRPr sz="13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7"/>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Cleaning and Preparation</a:t>
            </a:r>
            <a:endParaRPr/>
          </a:p>
        </p:txBody>
      </p:sp>
      <p:sp>
        <p:nvSpPr>
          <p:cNvPr id="93" name="Google Shape;93;p17"/>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Handled Missing Values</a:t>
            </a:r>
            <a:endParaRPr sz="1300">
              <a:latin typeface="Roboto SemiBold"/>
              <a:ea typeface="Roboto SemiBold"/>
              <a:cs typeface="Roboto SemiBold"/>
              <a:sym typeface="Roboto SemiBold"/>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marL="457200" lvl="0" indent="-311150" algn="l" rtl="0">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94" name="Google Shape;94;p17"/>
          <p:cNvPicPr preferRelativeResize="0"/>
          <p:nvPr/>
        </p:nvPicPr>
        <p:blipFill rotWithShape="1">
          <a:blip r:embed="rId3">
            <a:alphaModFix/>
          </a:blip>
          <a:srcRect t="15597" r="51006"/>
          <a:stretch/>
        </p:blipFill>
        <p:spPr>
          <a:xfrm>
            <a:off x="4956525" y="285625"/>
            <a:ext cx="2356351" cy="1944750"/>
          </a:xfrm>
          <a:prstGeom prst="rect">
            <a:avLst/>
          </a:prstGeom>
          <a:noFill/>
          <a:ln>
            <a:noFill/>
          </a:ln>
        </p:spPr>
      </p:pic>
      <p:cxnSp>
        <p:nvCxnSpPr>
          <p:cNvPr id="95" name="Google Shape;95;p17"/>
          <p:cNvCxnSpPr/>
          <p:nvPr/>
        </p:nvCxnSpPr>
        <p:spPr>
          <a:xfrm rot="10800000" flipH="1">
            <a:off x="2567000" y="1064900"/>
            <a:ext cx="2386500" cy="608400"/>
          </a:xfrm>
          <a:prstGeom prst="straightConnector1">
            <a:avLst/>
          </a:prstGeom>
          <a:noFill/>
          <a:ln w="19050" cap="flat" cmpd="sng">
            <a:solidFill>
              <a:schemeClr val="accent3"/>
            </a:solidFill>
            <a:prstDash val="solid"/>
            <a:round/>
            <a:headEnd type="none" w="med" len="med"/>
            <a:tailEnd type="triangle" w="med" len="med"/>
          </a:ln>
        </p:spPr>
      </p:cxnSp>
      <p:sp>
        <p:nvSpPr>
          <p:cNvPr id="96" name="Google Shape;96;p17"/>
          <p:cNvSpPr txBox="1"/>
          <p:nvPr/>
        </p:nvSpPr>
        <p:spPr>
          <a:xfrm>
            <a:off x="3527250" y="26335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lt2"/>
                </a:solidFill>
                <a:latin typeface="Roboto"/>
                <a:ea typeface="Roboto"/>
                <a:cs typeface="Roboto"/>
                <a:sym typeface="Roboto"/>
              </a:rPr>
              <a:t>The percentage of missing values in the CustomerID column is </a:t>
            </a:r>
            <a:r>
              <a:rPr lang="en" sz="1300" b="1">
                <a:solidFill>
                  <a:schemeClr val="lt2"/>
                </a:solidFill>
                <a:latin typeface="Roboto"/>
                <a:ea typeface="Roboto"/>
                <a:cs typeface="Roboto"/>
                <a:sym typeface="Roboto"/>
              </a:rPr>
              <a:t>24.93%</a:t>
            </a:r>
            <a:r>
              <a:rPr lang="en" sz="1300">
                <a:solidFill>
                  <a:schemeClr val="lt2"/>
                </a:solidFill>
                <a:latin typeface="Roboto"/>
                <a:ea typeface="Roboto"/>
                <a:cs typeface="Roboto"/>
                <a:sym typeface="Roboto"/>
              </a:rPr>
              <a:t>.</a:t>
            </a:r>
            <a:endParaRPr sz="1300">
              <a:solidFill>
                <a:schemeClr val="lt2"/>
              </a:solidFill>
              <a:latin typeface="Roboto"/>
              <a:ea typeface="Roboto"/>
              <a:cs typeface="Roboto"/>
              <a:sym typeface="Roboto"/>
            </a:endParaRPr>
          </a:p>
          <a:p>
            <a:pPr marL="0" lvl="0" indent="0" algn="l" rtl="0">
              <a:spcBef>
                <a:spcPts val="0"/>
              </a:spcBef>
              <a:spcAft>
                <a:spcPts val="0"/>
              </a:spcAft>
              <a:buNone/>
            </a:pPr>
            <a:endParaRPr sz="1300">
              <a:solidFill>
                <a:schemeClr val="lt2"/>
              </a:solidFill>
              <a:latin typeface="Roboto"/>
              <a:ea typeface="Roboto"/>
              <a:cs typeface="Roboto"/>
              <a:sym typeface="Roboto"/>
            </a:endParaRPr>
          </a:p>
          <a:p>
            <a:pPr marL="0" lvl="0" indent="0" algn="l" rtl="0">
              <a:spcBef>
                <a:spcPts val="0"/>
              </a:spcBef>
              <a:spcAft>
                <a:spcPts val="0"/>
              </a:spcAft>
              <a:buNone/>
            </a:pPr>
            <a:r>
              <a:rPr lang="en" sz="1300">
                <a:solidFill>
                  <a:schemeClr val="lt2"/>
                </a:solidFill>
                <a:latin typeface="Roboto"/>
                <a:ea typeface="Roboto"/>
                <a:cs typeface="Roboto"/>
                <a:sym typeface="Roboto"/>
              </a:rPr>
              <a:t>Since the analysis will revolve around investigating customers and clustering them into categories, the missing values in the CustomerIDs were removed. </a:t>
            </a:r>
            <a:endParaRPr sz="1300">
              <a:solidFill>
                <a:schemeClr val="lt2"/>
              </a:solidFill>
              <a:latin typeface="Roboto"/>
              <a:ea typeface="Roboto"/>
              <a:cs typeface="Roboto"/>
              <a:sym typeface="Roboto"/>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18"/>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Cleaning and Preparation</a:t>
            </a:r>
            <a:endParaRPr/>
          </a:p>
        </p:txBody>
      </p:sp>
      <p:sp>
        <p:nvSpPr>
          <p:cNvPr id="102" name="Google Shape;102;p18"/>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Removed Duplicates</a:t>
            </a:r>
            <a:endParaRPr sz="1300">
              <a:latin typeface="Roboto SemiBold"/>
              <a:ea typeface="Roboto SemiBold"/>
              <a:cs typeface="Roboto SemiBold"/>
              <a:sym typeface="Roboto SemiBold"/>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marL="457200" lvl="0" indent="-311150" algn="l" rtl="0">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103" name="Google Shape;103;p18"/>
          <p:cNvPicPr preferRelativeResize="0"/>
          <p:nvPr/>
        </p:nvPicPr>
        <p:blipFill>
          <a:blip r:embed="rId3">
            <a:alphaModFix/>
          </a:blip>
          <a:stretch>
            <a:fillRect/>
          </a:stretch>
        </p:blipFill>
        <p:spPr>
          <a:xfrm>
            <a:off x="4572000" y="627775"/>
            <a:ext cx="3208426" cy="1473873"/>
          </a:xfrm>
          <a:prstGeom prst="rect">
            <a:avLst/>
          </a:prstGeom>
          <a:noFill/>
          <a:ln>
            <a:noFill/>
          </a:ln>
        </p:spPr>
      </p:pic>
      <p:cxnSp>
        <p:nvCxnSpPr>
          <p:cNvPr id="104" name="Google Shape;104;p18"/>
          <p:cNvCxnSpPr/>
          <p:nvPr/>
        </p:nvCxnSpPr>
        <p:spPr>
          <a:xfrm rot="10800000" flipH="1">
            <a:off x="2357825" y="1169375"/>
            <a:ext cx="2186700" cy="865200"/>
          </a:xfrm>
          <a:prstGeom prst="straightConnector1">
            <a:avLst/>
          </a:prstGeom>
          <a:noFill/>
          <a:ln w="19050" cap="flat" cmpd="sng">
            <a:solidFill>
              <a:schemeClr val="accent3"/>
            </a:solidFill>
            <a:prstDash val="solid"/>
            <a:round/>
            <a:headEnd type="none" w="med" len="med"/>
            <a:tailEnd type="triangle" w="med" len="med"/>
          </a:ln>
        </p:spPr>
      </p:cxnSp>
      <p:sp>
        <p:nvSpPr>
          <p:cNvPr id="105" name="Google Shape;105;p18"/>
          <p:cNvSpPr txBox="1"/>
          <p:nvPr/>
        </p:nvSpPr>
        <p:spPr>
          <a:xfrm>
            <a:off x="3527250" y="26335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lt2"/>
                </a:solidFill>
                <a:latin typeface="Roboto"/>
                <a:ea typeface="Roboto"/>
                <a:cs typeface="Roboto"/>
                <a:sym typeface="Roboto"/>
              </a:rPr>
              <a:t>The number of duplicate rows in the dataset is </a:t>
            </a:r>
            <a:r>
              <a:rPr lang="en" sz="1300" b="1">
                <a:solidFill>
                  <a:schemeClr val="lt2"/>
                </a:solidFill>
                <a:latin typeface="Roboto"/>
                <a:ea typeface="Roboto"/>
                <a:cs typeface="Roboto"/>
                <a:sym typeface="Roboto"/>
              </a:rPr>
              <a:t>5525</a:t>
            </a:r>
            <a:r>
              <a:rPr lang="en" sz="1300">
                <a:solidFill>
                  <a:schemeClr val="lt2"/>
                </a:solidFill>
                <a:latin typeface="Roboto"/>
                <a:ea typeface="Roboto"/>
                <a:cs typeface="Roboto"/>
                <a:sym typeface="Roboto"/>
              </a:rPr>
              <a:t>.</a:t>
            </a:r>
            <a:endParaRPr sz="1300">
              <a:solidFill>
                <a:schemeClr val="lt2"/>
              </a:solidFill>
              <a:latin typeface="Roboto"/>
              <a:ea typeface="Roboto"/>
              <a:cs typeface="Roboto"/>
              <a:sym typeface="Roboto"/>
            </a:endParaRPr>
          </a:p>
          <a:p>
            <a:pPr marL="0" lvl="0" indent="0" algn="l" rtl="0">
              <a:spcBef>
                <a:spcPts val="0"/>
              </a:spcBef>
              <a:spcAft>
                <a:spcPts val="0"/>
              </a:spcAft>
              <a:buNone/>
            </a:pPr>
            <a:endParaRPr sz="1300">
              <a:solidFill>
                <a:schemeClr val="lt2"/>
              </a:solidFill>
              <a:latin typeface="Roboto"/>
              <a:ea typeface="Roboto"/>
              <a:cs typeface="Roboto"/>
              <a:sym typeface="Roboto"/>
            </a:endParaRPr>
          </a:p>
          <a:p>
            <a:pPr marL="0" lvl="0" indent="0" algn="l" rtl="0">
              <a:spcBef>
                <a:spcPts val="0"/>
              </a:spcBef>
              <a:spcAft>
                <a:spcPts val="0"/>
              </a:spcAft>
              <a:buNone/>
            </a:pPr>
            <a:r>
              <a:rPr lang="en" sz="1300">
                <a:solidFill>
                  <a:schemeClr val="lt2"/>
                </a:solidFill>
                <a:latin typeface="Roboto"/>
                <a:ea typeface="Roboto"/>
                <a:cs typeface="Roboto"/>
                <a:sym typeface="Roboto"/>
              </a:rPr>
              <a:t>These rows were removed from the dataset.</a:t>
            </a:r>
            <a:endParaRPr sz="1300">
              <a:solidFill>
                <a:schemeClr val="lt2"/>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19"/>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Cleaning and Preparation</a:t>
            </a:r>
            <a:endParaRPr/>
          </a:p>
        </p:txBody>
      </p:sp>
      <p:sp>
        <p:nvSpPr>
          <p:cNvPr id="111" name="Google Shape;111;p19"/>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Removed Cancelled Orders</a:t>
            </a:r>
            <a:endParaRPr sz="1300">
              <a:latin typeface="Roboto SemiBold"/>
              <a:ea typeface="Roboto SemiBold"/>
              <a:cs typeface="Roboto SemiBold"/>
              <a:sym typeface="Roboto SemiBold"/>
            </a:endParaRPr>
          </a:p>
          <a:p>
            <a:pPr marL="457200" lvl="0" indent="-311150" algn="l" rtl="0">
              <a:lnSpc>
                <a:spcPct val="1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Removing non-product Stock-Codes</a:t>
            </a:r>
            <a:endParaRPr sz="1300">
              <a:latin typeface="Roboto ExtraLight"/>
              <a:ea typeface="Roboto ExtraLight"/>
              <a:cs typeface="Roboto ExtraLight"/>
              <a:sym typeface="Roboto ExtraLight"/>
            </a:endParaRPr>
          </a:p>
        </p:txBody>
      </p:sp>
      <p:pic>
        <p:nvPicPr>
          <p:cNvPr id="112" name="Google Shape;112;p19"/>
          <p:cNvPicPr preferRelativeResize="0"/>
          <p:nvPr/>
        </p:nvPicPr>
        <p:blipFill>
          <a:blip r:embed="rId3">
            <a:alphaModFix/>
          </a:blip>
          <a:stretch>
            <a:fillRect/>
          </a:stretch>
        </p:blipFill>
        <p:spPr>
          <a:xfrm>
            <a:off x="4031075" y="63550"/>
            <a:ext cx="4354374" cy="3379850"/>
          </a:xfrm>
          <a:prstGeom prst="rect">
            <a:avLst/>
          </a:prstGeom>
          <a:noFill/>
          <a:ln>
            <a:noFill/>
          </a:ln>
        </p:spPr>
      </p:pic>
      <p:cxnSp>
        <p:nvCxnSpPr>
          <p:cNvPr id="113" name="Google Shape;113;p19"/>
          <p:cNvCxnSpPr/>
          <p:nvPr/>
        </p:nvCxnSpPr>
        <p:spPr>
          <a:xfrm rot="10800000" flipH="1">
            <a:off x="2804675" y="1521025"/>
            <a:ext cx="1226400" cy="941400"/>
          </a:xfrm>
          <a:prstGeom prst="straightConnector1">
            <a:avLst/>
          </a:prstGeom>
          <a:noFill/>
          <a:ln w="19050" cap="flat" cmpd="sng">
            <a:solidFill>
              <a:schemeClr val="accent3"/>
            </a:solidFill>
            <a:prstDash val="solid"/>
            <a:round/>
            <a:headEnd type="none" w="med" len="med"/>
            <a:tailEnd type="triangle" w="med" len="med"/>
          </a:ln>
        </p:spPr>
      </p:cxnSp>
      <p:sp>
        <p:nvSpPr>
          <p:cNvPr id="114" name="Google Shape;114;p19"/>
          <p:cNvSpPr/>
          <p:nvPr/>
        </p:nvSpPr>
        <p:spPr>
          <a:xfrm>
            <a:off x="8442500" y="893700"/>
            <a:ext cx="522900" cy="313800"/>
          </a:xfrm>
          <a:prstGeom prst="leftArrow">
            <a:avLst>
              <a:gd name="adj1" fmla="val 50000"/>
              <a:gd name="adj2" fmla="val 6288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15" name="Google Shape;115;p19"/>
          <p:cNvSpPr/>
          <p:nvPr/>
        </p:nvSpPr>
        <p:spPr>
          <a:xfrm>
            <a:off x="7815075" y="475375"/>
            <a:ext cx="627300" cy="2624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16" name="Google Shape;116;p19"/>
          <p:cNvSpPr/>
          <p:nvPr/>
        </p:nvSpPr>
        <p:spPr>
          <a:xfrm>
            <a:off x="4525800" y="513700"/>
            <a:ext cx="627300" cy="2624100"/>
          </a:xfrm>
          <a:prstGeom prst="rect">
            <a:avLst/>
          </a:pr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17" name="Google Shape;117;p19"/>
          <p:cNvSpPr/>
          <p:nvPr/>
        </p:nvSpPr>
        <p:spPr>
          <a:xfrm flipH="1">
            <a:off x="3936250" y="513700"/>
            <a:ext cx="522900" cy="313800"/>
          </a:xfrm>
          <a:prstGeom prst="leftArrow">
            <a:avLst>
              <a:gd name="adj1" fmla="val 50000"/>
              <a:gd name="adj2" fmla="val 62887"/>
            </a:avLst>
          </a:prstGeom>
          <a:solidFill>
            <a:schemeClr val="accent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18" name="Google Shape;118;p19"/>
          <p:cNvSpPr txBox="1"/>
          <p:nvPr/>
        </p:nvSpPr>
        <p:spPr>
          <a:xfrm>
            <a:off x="3527250" y="37003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lt2"/>
                </a:solidFill>
                <a:latin typeface="Roboto"/>
                <a:ea typeface="Roboto"/>
                <a:cs typeface="Roboto"/>
                <a:sym typeface="Roboto"/>
              </a:rPr>
              <a:t>There are  </a:t>
            </a:r>
            <a:r>
              <a:rPr lang="en" sz="1300" b="1">
                <a:solidFill>
                  <a:schemeClr val="lt2"/>
                </a:solidFill>
                <a:latin typeface="Roboto"/>
                <a:ea typeface="Roboto"/>
                <a:cs typeface="Roboto"/>
                <a:sym typeface="Roboto"/>
              </a:rPr>
              <a:t>8872 </a:t>
            </a:r>
            <a:r>
              <a:rPr lang="en" sz="1300">
                <a:solidFill>
                  <a:schemeClr val="lt2"/>
                </a:solidFill>
                <a:latin typeface="Roboto"/>
                <a:ea typeface="Roboto"/>
                <a:cs typeface="Roboto"/>
                <a:sym typeface="Roboto"/>
              </a:rPr>
              <a:t>rows for which the quantity is negative which can be either due to data-entry errors or return orders or cancelled orders.</a:t>
            </a:r>
            <a:endParaRPr sz="1300">
              <a:solidFill>
                <a:schemeClr val="lt2"/>
              </a:solidFill>
              <a:latin typeface="Roboto"/>
              <a:ea typeface="Roboto"/>
              <a:cs typeface="Roboto"/>
              <a:sym typeface="Roboto"/>
            </a:endParaRPr>
          </a:p>
          <a:p>
            <a:pPr marL="0" lvl="0" indent="0" algn="l" rtl="0">
              <a:spcBef>
                <a:spcPts val="0"/>
              </a:spcBef>
              <a:spcAft>
                <a:spcPts val="0"/>
              </a:spcAft>
              <a:buNone/>
            </a:pPr>
            <a:endParaRPr sz="1300">
              <a:solidFill>
                <a:schemeClr val="lt2"/>
              </a:solidFill>
              <a:latin typeface="Roboto"/>
              <a:ea typeface="Roboto"/>
              <a:cs typeface="Roboto"/>
              <a:sym typeface="Roboto"/>
            </a:endParaRPr>
          </a:p>
          <a:p>
            <a:pPr marL="0" lvl="0" indent="0" algn="l" rtl="0">
              <a:spcBef>
                <a:spcPts val="0"/>
              </a:spcBef>
              <a:spcAft>
                <a:spcPts val="0"/>
              </a:spcAft>
              <a:buNone/>
            </a:pPr>
            <a:r>
              <a:rPr lang="en" sz="1300">
                <a:solidFill>
                  <a:schemeClr val="lt2"/>
                </a:solidFill>
                <a:latin typeface="Roboto"/>
                <a:ea typeface="Roboto"/>
                <a:cs typeface="Roboto"/>
                <a:sym typeface="Roboto"/>
              </a:rPr>
              <a:t>If we look at the InvoiceNo for all these cases, they start with the letter ‘C’ which indicates they are </a:t>
            </a:r>
            <a:r>
              <a:rPr lang="en" sz="1300" u="sng">
                <a:solidFill>
                  <a:schemeClr val="lt2"/>
                </a:solidFill>
                <a:latin typeface="Roboto"/>
                <a:ea typeface="Roboto"/>
                <a:cs typeface="Roboto"/>
                <a:sym typeface="Roboto"/>
              </a:rPr>
              <a:t>cancelled orders</a:t>
            </a:r>
            <a:r>
              <a:rPr lang="en" sz="1300">
                <a:solidFill>
                  <a:schemeClr val="lt2"/>
                </a:solidFill>
                <a:latin typeface="Roboto"/>
                <a:ea typeface="Roboto"/>
                <a:cs typeface="Roboto"/>
                <a:sym typeface="Roboto"/>
              </a:rPr>
              <a:t>. Thus these rows were removed from the dataset</a:t>
            </a:r>
            <a:endParaRPr sz="1300">
              <a:solidFill>
                <a:schemeClr val="lt2"/>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0"/>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Data Cleaning and Preparation</a:t>
            </a:r>
            <a:endParaRPr/>
          </a:p>
        </p:txBody>
      </p:sp>
      <p:sp>
        <p:nvSpPr>
          <p:cNvPr id="124" name="Google Shape;124;p20"/>
          <p:cNvSpPr txBox="1">
            <a:spLocks noGrp="1"/>
          </p:cNvSpPr>
          <p:nvPr>
            <p:ph type="body" idx="1"/>
          </p:nvPr>
        </p:nvSpPr>
        <p:spPr>
          <a:prstGeom prst="rect">
            <a:avLst/>
          </a:prstGeom>
        </p:spPr>
        <p:txBody>
          <a:bodyPr spcFirstLastPara="1" wrap="square" lIns="91425" tIns="91425" rIns="91425" bIns="91425" anchor="t" anchorCtr="0">
            <a:noAutofit/>
          </a:bodyPr>
          <a:lstStyle/>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Handled Missing Values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Duplicates</a:t>
            </a:r>
            <a:endParaRPr sz="1300">
              <a:latin typeface="Roboto ExtraLight"/>
              <a:ea typeface="Roboto ExtraLight"/>
              <a:cs typeface="Roboto ExtraLight"/>
              <a:sym typeface="Roboto ExtraLight"/>
            </a:endParaRPr>
          </a:p>
          <a:p>
            <a:pPr marL="457200" lvl="0" indent="-311150" algn="l" rtl="0">
              <a:lnSpc>
                <a:spcPct val="200000"/>
              </a:lnSpc>
              <a:spcBef>
                <a:spcPts val="0"/>
              </a:spcBef>
              <a:spcAft>
                <a:spcPts val="0"/>
              </a:spcAft>
              <a:buSzPts val="1300"/>
              <a:buFont typeface="Roboto ExtraLight"/>
              <a:buAutoNum type="arabicPeriod"/>
            </a:pPr>
            <a:r>
              <a:rPr lang="en" sz="1300">
                <a:latin typeface="Roboto ExtraLight"/>
                <a:ea typeface="Roboto ExtraLight"/>
                <a:cs typeface="Roboto ExtraLight"/>
                <a:sym typeface="Roboto ExtraLight"/>
              </a:rPr>
              <a:t>Removed Cancelled Orders</a:t>
            </a:r>
            <a:endParaRPr sz="1300">
              <a:latin typeface="Roboto ExtraLight"/>
              <a:ea typeface="Roboto ExtraLight"/>
              <a:cs typeface="Roboto ExtraLight"/>
              <a:sym typeface="Roboto ExtraLight"/>
            </a:endParaRPr>
          </a:p>
          <a:p>
            <a:pPr marL="457200" lvl="0" indent="-311150" algn="l" rtl="0">
              <a:lnSpc>
                <a:spcPct val="100000"/>
              </a:lnSpc>
              <a:spcBef>
                <a:spcPts val="0"/>
              </a:spcBef>
              <a:spcAft>
                <a:spcPts val="0"/>
              </a:spcAft>
              <a:buSzPts val="1300"/>
              <a:buFont typeface="Roboto SemiBold"/>
              <a:buAutoNum type="arabicPeriod"/>
            </a:pPr>
            <a:r>
              <a:rPr lang="en" sz="1300">
                <a:latin typeface="Roboto SemiBold"/>
                <a:ea typeface="Roboto SemiBold"/>
                <a:cs typeface="Roboto SemiBold"/>
                <a:sym typeface="Roboto SemiBold"/>
              </a:rPr>
              <a:t>Removing non-product Stock-Codes</a:t>
            </a:r>
            <a:endParaRPr sz="1300">
              <a:latin typeface="Roboto SemiBold"/>
              <a:ea typeface="Roboto SemiBold"/>
              <a:cs typeface="Roboto SemiBold"/>
              <a:sym typeface="Roboto SemiBold"/>
            </a:endParaRPr>
          </a:p>
        </p:txBody>
      </p:sp>
      <p:graphicFrame>
        <p:nvGraphicFramePr>
          <p:cNvPr id="125" name="Google Shape;125;p20"/>
          <p:cNvGraphicFramePr/>
          <p:nvPr/>
        </p:nvGraphicFramePr>
        <p:xfrm>
          <a:off x="4575825" y="357800"/>
          <a:ext cx="3436075" cy="2292150"/>
        </p:xfrm>
        <a:graphic>
          <a:graphicData uri="http://schemas.openxmlformats.org/drawingml/2006/table">
            <a:tbl>
              <a:tblPr>
                <a:noFill/>
                <a:tableStyleId>{63AA6814-8005-41D5-8A56-E92DB350D90C}</a:tableStyleId>
              </a:tblPr>
              <a:tblGrid>
                <a:gridCol w="1670500">
                  <a:extLst>
                    <a:ext uri="{9D8B030D-6E8A-4147-A177-3AD203B41FA5}">
                      <a16:colId xmlns:a16="http://schemas.microsoft.com/office/drawing/2014/main" val="20000"/>
                    </a:ext>
                  </a:extLst>
                </a:gridCol>
                <a:gridCol w="1765575">
                  <a:extLst>
                    <a:ext uri="{9D8B030D-6E8A-4147-A177-3AD203B41FA5}">
                      <a16:colId xmlns:a16="http://schemas.microsoft.com/office/drawing/2014/main" val="20001"/>
                    </a:ext>
                  </a:extLst>
                </a:gridCol>
              </a:tblGrid>
              <a:tr h="382025">
                <a:tc>
                  <a:txBody>
                    <a:bodyPr/>
                    <a:lstStyle/>
                    <a:p>
                      <a:pPr marL="0" lvl="0" indent="0" algn="l" rtl="0">
                        <a:spcBef>
                          <a:spcPts val="0"/>
                        </a:spcBef>
                        <a:spcAft>
                          <a:spcPts val="0"/>
                        </a:spcAft>
                        <a:buNone/>
                      </a:pPr>
                      <a:r>
                        <a:rPr lang="en" sz="1200" b="1">
                          <a:latin typeface="Roboto"/>
                          <a:ea typeface="Roboto"/>
                          <a:cs typeface="Roboto"/>
                          <a:sym typeface="Roboto"/>
                        </a:rPr>
                        <a:t>StockCodes</a:t>
                      </a:r>
                      <a:endParaRPr sz="1200" b="1">
                        <a:latin typeface="Roboto"/>
                        <a:ea typeface="Roboto"/>
                        <a:cs typeface="Roboto"/>
                        <a:sym typeface="Roboto"/>
                      </a:endParaRPr>
                    </a:p>
                  </a:txBody>
                  <a:tcPr marL="91425" marR="91425" marT="91425" marB="91425">
                    <a:solidFill>
                      <a:schemeClr val="dk1"/>
                    </a:solidFill>
                  </a:tcPr>
                </a:tc>
                <a:tc>
                  <a:txBody>
                    <a:bodyPr/>
                    <a:lstStyle/>
                    <a:p>
                      <a:pPr marL="0" lvl="0" indent="0" algn="l" rtl="0">
                        <a:spcBef>
                          <a:spcPts val="0"/>
                        </a:spcBef>
                        <a:spcAft>
                          <a:spcPts val="0"/>
                        </a:spcAft>
                        <a:buNone/>
                      </a:pPr>
                      <a:r>
                        <a:rPr lang="en" sz="1200" b="1">
                          <a:latin typeface="Roboto"/>
                          <a:ea typeface="Roboto"/>
                          <a:cs typeface="Roboto"/>
                          <a:sym typeface="Roboto"/>
                        </a:rPr>
                        <a:t>Description</a:t>
                      </a:r>
                      <a:endParaRPr sz="1200" b="1">
                        <a:latin typeface="Roboto"/>
                        <a:ea typeface="Roboto"/>
                        <a:cs typeface="Roboto"/>
                        <a:sym typeface="Roboto"/>
                      </a:endParaRPr>
                    </a:p>
                  </a:txBody>
                  <a:tcPr marL="91425" marR="91425" marT="91425" marB="91425">
                    <a:solidFill>
                      <a:schemeClr val="dk1"/>
                    </a:solidFill>
                  </a:tcPr>
                </a:tc>
                <a:extLst>
                  <a:ext uri="{0D108BD9-81ED-4DB2-BD59-A6C34878D82A}">
                    <a16:rowId xmlns:a16="http://schemas.microsoft.com/office/drawing/2014/main" val="10000"/>
                  </a:ext>
                </a:extLst>
              </a:tr>
              <a:tr h="382025">
                <a:tc>
                  <a:txBody>
                    <a:bodyPr/>
                    <a:lstStyle/>
                    <a:p>
                      <a:pPr marL="0" lvl="0" indent="0" algn="l" rtl="0">
                        <a:spcBef>
                          <a:spcPts val="0"/>
                        </a:spcBef>
                        <a:spcAft>
                          <a:spcPts val="0"/>
                        </a:spcAft>
                        <a:buNone/>
                      </a:pPr>
                      <a:r>
                        <a:rPr lang="en" sz="1100">
                          <a:latin typeface="Roboto"/>
                          <a:ea typeface="Roboto"/>
                          <a:cs typeface="Roboto"/>
                          <a:sym typeface="Roboto"/>
                        </a:rPr>
                        <a:t>POST</a:t>
                      </a:r>
                      <a:endParaRPr sz="1100">
                        <a:latin typeface="Roboto"/>
                        <a:ea typeface="Roboto"/>
                        <a:cs typeface="Roboto"/>
                        <a:sym typeface="Roboto"/>
                      </a:endParaRPr>
                    </a:p>
                  </a:txBody>
                  <a:tcPr marL="91425" marR="91425" marT="91425" marB="91425"/>
                </a:tc>
                <a:tc>
                  <a:txBody>
                    <a:bodyPr/>
                    <a:lstStyle/>
                    <a:p>
                      <a:pPr marL="0" lvl="0" indent="0" algn="l" rtl="0">
                        <a:spcBef>
                          <a:spcPts val="0"/>
                        </a:spcBef>
                        <a:spcAft>
                          <a:spcPts val="0"/>
                        </a:spcAft>
                        <a:buNone/>
                      </a:pPr>
                      <a:r>
                        <a:rPr lang="en" sz="1100">
                          <a:latin typeface="Roboto"/>
                          <a:ea typeface="Roboto"/>
                          <a:cs typeface="Roboto"/>
                          <a:sym typeface="Roboto"/>
                        </a:rPr>
                        <a:t>POSTAGE</a:t>
                      </a:r>
                      <a:endParaRPr sz="1100">
                        <a:latin typeface="Roboto"/>
                        <a:ea typeface="Roboto"/>
                        <a:cs typeface="Roboto"/>
                        <a:sym typeface="Roboto"/>
                      </a:endParaRPr>
                    </a:p>
                  </a:txBody>
                  <a:tcPr marL="91425" marR="91425" marT="91425" marB="91425"/>
                </a:tc>
                <a:extLst>
                  <a:ext uri="{0D108BD9-81ED-4DB2-BD59-A6C34878D82A}">
                    <a16:rowId xmlns:a16="http://schemas.microsoft.com/office/drawing/2014/main" val="10001"/>
                  </a:ext>
                </a:extLst>
              </a:tr>
              <a:tr h="382025">
                <a:tc>
                  <a:txBody>
                    <a:bodyPr/>
                    <a:lstStyle/>
                    <a:p>
                      <a:pPr marL="0" lvl="0" indent="0" algn="l" rtl="0">
                        <a:spcBef>
                          <a:spcPts val="0"/>
                        </a:spcBef>
                        <a:spcAft>
                          <a:spcPts val="0"/>
                        </a:spcAft>
                        <a:buNone/>
                      </a:pPr>
                      <a:r>
                        <a:rPr lang="en" sz="1100">
                          <a:latin typeface="Roboto"/>
                          <a:ea typeface="Roboto"/>
                          <a:cs typeface="Roboto"/>
                          <a:sym typeface="Roboto"/>
                        </a:rPr>
                        <a:t>C2</a:t>
                      </a:r>
                      <a:endParaRPr sz="1100">
                        <a:latin typeface="Roboto"/>
                        <a:ea typeface="Roboto"/>
                        <a:cs typeface="Roboto"/>
                        <a:sym typeface="Roboto"/>
                      </a:endParaRPr>
                    </a:p>
                  </a:txBody>
                  <a:tcPr marL="91425" marR="91425" marT="91425" marB="91425"/>
                </a:tc>
                <a:tc>
                  <a:txBody>
                    <a:bodyPr/>
                    <a:lstStyle/>
                    <a:p>
                      <a:pPr marL="0" lvl="0" indent="0" algn="l" rtl="0">
                        <a:spcBef>
                          <a:spcPts val="0"/>
                        </a:spcBef>
                        <a:spcAft>
                          <a:spcPts val="0"/>
                        </a:spcAft>
                        <a:buNone/>
                      </a:pPr>
                      <a:r>
                        <a:rPr lang="en" sz="1100">
                          <a:latin typeface="Roboto"/>
                          <a:ea typeface="Roboto"/>
                          <a:cs typeface="Roboto"/>
                          <a:sym typeface="Roboto"/>
                        </a:rPr>
                        <a:t>CARRIAGE</a:t>
                      </a:r>
                      <a:endParaRPr sz="1100">
                        <a:latin typeface="Roboto"/>
                        <a:ea typeface="Roboto"/>
                        <a:cs typeface="Roboto"/>
                        <a:sym typeface="Roboto"/>
                      </a:endParaRPr>
                    </a:p>
                  </a:txBody>
                  <a:tcPr marL="91425" marR="91425" marT="91425" marB="91425"/>
                </a:tc>
                <a:extLst>
                  <a:ext uri="{0D108BD9-81ED-4DB2-BD59-A6C34878D82A}">
                    <a16:rowId xmlns:a16="http://schemas.microsoft.com/office/drawing/2014/main" val="10002"/>
                  </a:ext>
                </a:extLst>
              </a:tr>
              <a:tr h="382025">
                <a:tc>
                  <a:txBody>
                    <a:bodyPr/>
                    <a:lstStyle/>
                    <a:p>
                      <a:pPr marL="0" lvl="0" indent="0" algn="l" rtl="0">
                        <a:spcBef>
                          <a:spcPts val="0"/>
                        </a:spcBef>
                        <a:spcAft>
                          <a:spcPts val="0"/>
                        </a:spcAft>
                        <a:buNone/>
                      </a:pPr>
                      <a:r>
                        <a:rPr lang="en" sz="1100">
                          <a:latin typeface="Roboto"/>
                          <a:ea typeface="Roboto"/>
                          <a:cs typeface="Roboto"/>
                          <a:sym typeface="Roboto"/>
                        </a:rPr>
                        <a:t>M</a:t>
                      </a:r>
                      <a:endParaRPr sz="1100">
                        <a:latin typeface="Roboto"/>
                        <a:ea typeface="Roboto"/>
                        <a:cs typeface="Roboto"/>
                        <a:sym typeface="Roboto"/>
                      </a:endParaRPr>
                    </a:p>
                  </a:txBody>
                  <a:tcPr marL="91425" marR="91425" marT="91425" marB="91425"/>
                </a:tc>
                <a:tc>
                  <a:txBody>
                    <a:bodyPr/>
                    <a:lstStyle/>
                    <a:p>
                      <a:pPr marL="0" lvl="0" indent="0" algn="l" rtl="0">
                        <a:spcBef>
                          <a:spcPts val="0"/>
                        </a:spcBef>
                        <a:spcAft>
                          <a:spcPts val="0"/>
                        </a:spcAft>
                        <a:buNone/>
                      </a:pPr>
                      <a:r>
                        <a:rPr lang="en" sz="1100">
                          <a:latin typeface="Roboto"/>
                          <a:ea typeface="Roboto"/>
                          <a:cs typeface="Roboto"/>
                          <a:sym typeface="Roboto"/>
                        </a:rPr>
                        <a:t>MANUAL</a:t>
                      </a:r>
                      <a:endParaRPr sz="1100">
                        <a:latin typeface="Roboto"/>
                        <a:ea typeface="Roboto"/>
                        <a:cs typeface="Roboto"/>
                        <a:sym typeface="Roboto"/>
                      </a:endParaRPr>
                    </a:p>
                  </a:txBody>
                  <a:tcPr marL="91425" marR="91425" marT="91425" marB="91425"/>
                </a:tc>
                <a:extLst>
                  <a:ext uri="{0D108BD9-81ED-4DB2-BD59-A6C34878D82A}">
                    <a16:rowId xmlns:a16="http://schemas.microsoft.com/office/drawing/2014/main" val="10003"/>
                  </a:ext>
                </a:extLst>
              </a:tr>
              <a:tr h="382025">
                <a:tc>
                  <a:txBody>
                    <a:bodyPr/>
                    <a:lstStyle/>
                    <a:p>
                      <a:pPr marL="0" lvl="0" indent="0" algn="l" rtl="0">
                        <a:spcBef>
                          <a:spcPts val="0"/>
                        </a:spcBef>
                        <a:spcAft>
                          <a:spcPts val="0"/>
                        </a:spcAft>
                        <a:buNone/>
                      </a:pPr>
                      <a:r>
                        <a:rPr lang="en" sz="1100">
                          <a:latin typeface="Roboto"/>
                          <a:ea typeface="Roboto"/>
                          <a:cs typeface="Roboto"/>
                          <a:sym typeface="Roboto"/>
                        </a:rPr>
                        <a:t>DOT</a:t>
                      </a:r>
                      <a:endParaRPr sz="1100">
                        <a:latin typeface="Roboto"/>
                        <a:ea typeface="Roboto"/>
                        <a:cs typeface="Roboto"/>
                        <a:sym typeface="Roboto"/>
                      </a:endParaRPr>
                    </a:p>
                  </a:txBody>
                  <a:tcPr marL="69850" marR="69850" marT="69850" marB="69850" anchor="ctr"/>
                </a:tc>
                <a:tc>
                  <a:txBody>
                    <a:bodyPr/>
                    <a:lstStyle/>
                    <a:p>
                      <a:pPr marL="0" lvl="0" indent="0" algn="l" rtl="0">
                        <a:spcBef>
                          <a:spcPts val="0"/>
                        </a:spcBef>
                        <a:spcAft>
                          <a:spcPts val="0"/>
                        </a:spcAft>
                        <a:buNone/>
                      </a:pPr>
                      <a:r>
                        <a:rPr lang="en" sz="1100">
                          <a:latin typeface="Roboto"/>
                          <a:ea typeface="Roboto"/>
                          <a:cs typeface="Roboto"/>
                          <a:sym typeface="Roboto"/>
                        </a:rPr>
                        <a:t>DOTCOM POSTAGE</a:t>
                      </a:r>
                      <a:endParaRPr sz="1100">
                        <a:latin typeface="Roboto"/>
                        <a:ea typeface="Roboto"/>
                        <a:cs typeface="Roboto"/>
                        <a:sym typeface="Roboto"/>
                      </a:endParaRPr>
                    </a:p>
                  </a:txBody>
                  <a:tcPr marL="69850" marR="69850" marT="69850" marB="69850" anchor="ctr"/>
                </a:tc>
                <a:extLst>
                  <a:ext uri="{0D108BD9-81ED-4DB2-BD59-A6C34878D82A}">
                    <a16:rowId xmlns:a16="http://schemas.microsoft.com/office/drawing/2014/main" val="10004"/>
                  </a:ext>
                </a:extLst>
              </a:tr>
              <a:tr h="382025">
                <a:tc>
                  <a:txBody>
                    <a:bodyPr/>
                    <a:lstStyle/>
                    <a:p>
                      <a:pPr marL="0" lvl="0" indent="0" algn="l" rtl="0">
                        <a:spcBef>
                          <a:spcPts val="0"/>
                        </a:spcBef>
                        <a:spcAft>
                          <a:spcPts val="0"/>
                        </a:spcAft>
                        <a:buNone/>
                      </a:pPr>
                      <a:r>
                        <a:rPr lang="en" sz="1100">
                          <a:latin typeface="Roboto"/>
                          <a:ea typeface="Roboto"/>
                          <a:cs typeface="Roboto"/>
                          <a:sym typeface="Roboto"/>
                        </a:rPr>
                        <a:t>BANK CHARGES</a:t>
                      </a:r>
                      <a:endParaRPr sz="1100">
                        <a:latin typeface="Roboto"/>
                        <a:ea typeface="Roboto"/>
                        <a:cs typeface="Roboto"/>
                        <a:sym typeface="Roboto"/>
                      </a:endParaRPr>
                    </a:p>
                  </a:txBody>
                  <a:tcPr marL="91425" marR="91425" marT="91425" marB="91425"/>
                </a:tc>
                <a:tc>
                  <a:txBody>
                    <a:bodyPr/>
                    <a:lstStyle/>
                    <a:p>
                      <a:pPr marL="0" lvl="0" indent="0" algn="l" rtl="0">
                        <a:spcBef>
                          <a:spcPts val="0"/>
                        </a:spcBef>
                        <a:spcAft>
                          <a:spcPts val="0"/>
                        </a:spcAft>
                        <a:buNone/>
                      </a:pPr>
                      <a:r>
                        <a:rPr lang="en" sz="1100">
                          <a:latin typeface="Roboto"/>
                          <a:ea typeface="Roboto"/>
                          <a:cs typeface="Roboto"/>
                          <a:sym typeface="Roboto"/>
                        </a:rPr>
                        <a:t>BANK CHARGES</a:t>
                      </a:r>
                      <a:endParaRPr sz="1100">
                        <a:latin typeface="Roboto"/>
                        <a:ea typeface="Roboto"/>
                        <a:cs typeface="Roboto"/>
                        <a:sym typeface="Roboto"/>
                      </a:endParaRPr>
                    </a:p>
                  </a:txBody>
                  <a:tcPr marL="91425" marR="91425" marT="91425" marB="91425"/>
                </a:tc>
                <a:extLst>
                  <a:ext uri="{0D108BD9-81ED-4DB2-BD59-A6C34878D82A}">
                    <a16:rowId xmlns:a16="http://schemas.microsoft.com/office/drawing/2014/main" val="10005"/>
                  </a:ext>
                </a:extLst>
              </a:tr>
            </a:tbl>
          </a:graphicData>
        </a:graphic>
      </p:graphicFrame>
      <p:cxnSp>
        <p:nvCxnSpPr>
          <p:cNvPr id="126" name="Google Shape;126;p20"/>
          <p:cNvCxnSpPr/>
          <p:nvPr/>
        </p:nvCxnSpPr>
        <p:spPr>
          <a:xfrm rot="10800000" flipH="1">
            <a:off x="2557500" y="1140925"/>
            <a:ext cx="1996500" cy="1720800"/>
          </a:xfrm>
          <a:prstGeom prst="straightConnector1">
            <a:avLst/>
          </a:prstGeom>
          <a:noFill/>
          <a:ln w="19050" cap="flat" cmpd="sng">
            <a:solidFill>
              <a:schemeClr val="accent3"/>
            </a:solidFill>
            <a:prstDash val="solid"/>
            <a:round/>
            <a:headEnd type="none" w="med" len="med"/>
            <a:tailEnd type="triangle" w="med" len="med"/>
          </a:ln>
        </p:spPr>
      </p:cxnSp>
      <p:sp>
        <p:nvSpPr>
          <p:cNvPr id="127" name="Google Shape;127;p20"/>
          <p:cNvSpPr txBox="1"/>
          <p:nvPr/>
        </p:nvSpPr>
        <p:spPr>
          <a:xfrm>
            <a:off x="3527250" y="3090750"/>
            <a:ext cx="5476200" cy="127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lt2"/>
                </a:solidFill>
                <a:latin typeface="Roboto"/>
                <a:ea typeface="Roboto"/>
                <a:cs typeface="Roboto"/>
                <a:sym typeface="Roboto"/>
              </a:rPr>
              <a:t>There are certain StockCodes which do not belong to any products. All the rows containing such StockCodes were removed. </a:t>
            </a:r>
            <a:endParaRPr sz="1300">
              <a:solidFill>
                <a:schemeClr val="lt2"/>
              </a:solidFill>
              <a:latin typeface="Roboto"/>
              <a:ea typeface="Roboto"/>
              <a:cs typeface="Roboto"/>
              <a:sym typeface="Roboto"/>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Pareto Principle</a:t>
            </a:r>
            <a:endParaRPr/>
          </a:p>
        </p:txBody>
      </p:sp>
      <p:sp>
        <p:nvSpPr>
          <p:cNvPr id="133" name="Google Shape;133;p21"/>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Roughly 80% of outcomes stem from 20% of causes</a:t>
            </a:r>
            <a:endParaRPr/>
          </a:p>
        </p:txBody>
      </p:sp>
      <p:pic>
        <p:nvPicPr>
          <p:cNvPr id="134" name="Google Shape;134;p21" title="Pareto.jpg"/>
          <p:cNvPicPr preferRelativeResize="0"/>
          <p:nvPr/>
        </p:nvPicPr>
        <p:blipFill>
          <a:blip r:embed="rId3">
            <a:alphaModFix/>
          </a:blip>
          <a:stretch>
            <a:fillRect/>
          </a:stretch>
        </p:blipFill>
        <p:spPr>
          <a:xfrm>
            <a:off x="5382427" y="511463"/>
            <a:ext cx="3088675" cy="4120576"/>
          </a:xfrm>
          <a:prstGeom prst="rect">
            <a:avLst/>
          </a:prstGeom>
          <a:noFill/>
          <a:ln>
            <a:noFill/>
          </a:ln>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Banded</Template>
  <TotalTime>0</TotalTime>
  <Words>799</Words>
  <Application>Microsoft Office PowerPoint</Application>
  <PresentationFormat>On-screen Show (16:9)</PresentationFormat>
  <Paragraphs>158</Paragraphs>
  <Slides>20</Slides>
  <Notes>20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Wingdings</vt:lpstr>
      <vt:lpstr>Corbel</vt:lpstr>
      <vt:lpstr>Roboto SemiBold</vt:lpstr>
      <vt:lpstr>Roboto</vt:lpstr>
      <vt:lpstr>Arial</vt:lpstr>
      <vt:lpstr>Roboto ExtraLight</vt:lpstr>
      <vt:lpstr>Banded</vt:lpstr>
      <vt:lpstr>Customer Segmentation Using RFM Analysis in E-Commerce</vt:lpstr>
      <vt:lpstr>Problem Statement and Objective </vt:lpstr>
      <vt:lpstr>Dataset Overview</vt:lpstr>
      <vt:lpstr>Data Cleaning and Preparation</vt:lpstr>
      <vt:lpstr>Data Cleaning and Preparation</vt:lpstr>
      <vt:lpstr>Data Cleaning and Preparation</vt:lpstr>
      <vt:lpstr>Data Cleaning and Preparation</vt:lpstr>
      <vt:lpstr>Data Cleaning and Preparation</vt:lpstr>
      <vt:lpstr>Pareto Principle</vt:lpstr>
      <vt:lpstr>26%</vt:lpstr>
      <vt:lpstr>21%</vt:lpstr>
      <vt:lpstr>RFM Analysis and Customer Segmentation</vt:lpstr>
      <vt:lpstr>PowerPoint Presentation</vt:lpstr>
      <vt:lpstr>RFM Analysis and Customer Segmentation</vt:lpstr>
      <vt:lpstr>PowerPoint Presentation</vt:lpstr>
      <vt:lpstr>Recommendations Based on Segments</vt:lpstr>
      <vt:lpstr>Recommendations Based on Segments</vt:lpstr>
      <vt:lpstr>Recommendations Based on Segments</vt:lpstr>
      <vt:lpstr>Recommendations Based on Segments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Malini Roychoudhury</cp:lastModifiedBy>
  <cp:revision>1</cp:revision>
  <dcterms:modified xsi:type="dcterms:W3CDTF">2026-01-12T16:00:36Z</dcterms:modified>
</cp:coreProperties>
</file>